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 id="2147483680" r:id="rId3"/>
    <p:sldMasterId id="2147483671" r:id="rId4"/>
  </p:sldMasterIdLst>
  <p:notesMasterIdLst>
    <p:notesMasterId r:id="rId42"/>
  </p:notesMasterIdLst>
  <p:handoutMasterIdLst>
    <p:handoutMasterId r:id="rId43"/>
  </p:handoutMasterIdLst>
  <p:sldIdLst>
    <p:sldId id="279" r:id="rId5"/>
    <p:sldId id="287" r:id="rId6"/>
    <p:sldId id="291" r:id="rId7"/>
    <p:sldId id="271" r:id="rId8"/>
    <p:sldId id="290" r:id="rId9"/>
    <p:sldId id="288" r:id="rId10"/>
    <p:sldId id="263" r:id="rId11"/>
    <p:sldId id="292" r:id="rId12"/>
    <p:sldId id="300" r:id="rId13"/>
    <p:sldId id="302" r:id="rId14"/>
    <p:sldId id="261" r:id="rId15"/>
    <p:sldId id="289" r:id="rId16"/>
    <p:sldId id="305" r:id="rId17"/>
    <p:sldId id="298" r:id="rId18"/>
    <p:sldId id="307" r:id="rId19"/>
    <p:sldId id="308" r:id="rId20"/>
    <p:sldId id="309" r:id="rId21"/>
    <p:sldId id="310" r:id="rId22"/>
    <p:sldId id="265" r:id="rId23"/>
    <p:sldId id="304" r:id="rId24"/>
    <p:sldId id="306" r:id="rId25"/>
    <p:sldId id="258" r:id="rId26"/>
    <p:sldId id="267" r:id="rId27"/>
    <p:sldId id="321" r:id="rId28"/>
    <p:sldId id="322" r:id="rId29"/>
    <p:sldId id="313" r:id="rId30"/>
    <p:sldId id="312" r:id="rId31"/>
    <p:sldId id="324" r:id="rId32"/>
    <p:sldId id="315" r:id="rId33"/>
    <p:sldId id="316" r:id="rId34"/>
    <p:sldId id="317" r:id="rId35"/>
    <p:sldId id="318" r:id="rId36"/>
    <p:sldId id="319" r:id="rId37"/>
    <p:sldId id="320" r:id="rId38"/>
    <p:sldId id="260" r:id="rId39"/>
    <p:sldId id="301" r:id="rId40"/>
    <p:sldId id="276"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6F6F6"/>
    <a:srgbClr val="2F92D5"/>
    <a:srgbClr val="002776"/>
    <a:srgbClr val="585E60"/>
    <a:srgbClr val="277DCA"/>
    <a:srgbClr val="397EC1"/>
    <a:srgbClr val="364852"/>
    <a:srgbClr val="2F92D4"/>
    <a:srgbClr val="2B91D3"/>
    <a:srgbClr val="0C61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13" autoAdjust="0"/>
    <p:restoredTop sz="95685" autoAdjust="0"/>
  </p:normalViewPr>
  <p:slideViewPr>
    <p:cSldViewPr snapToGrid="0" snapToObjects="1">
      <p:cViewPr varScale="1">
        <p:scale>
          <a:sx n="107" d="100"/>
          <a:sy n="107" d="100"/>
        </p:scale>
        <p:origin x="952" y="160"/>
      </p:cViewPr>
      <p:guideLst>
        <p:guide orient="horz" pos="2160"/>
        <p:guide pos="2880"/>
      </p:guideLst>
    </p:cSldViewPr>
  </p:slideViewPr>
  <p:outlineViewPr>
    <p:cViewPr>
      <p:scale>
        <a:sx n="33" d="100"/>
        <a:sy n="33" d="100"/>
      </p:scale>
      <p:origin x="0" y="9472"/>
    </p:cViewPr>
  </p:outlineViewPr>
  <p:notesTextViewPr>
    <p:cViewPr>
      <p:scale>
        <a:sx n="100" d="100"/>
        <a:sy n="100" d="100"/>
      </p:scale>
      <p:origin x="0" y="0"/>
    </p:cViewPr>
  </p:notesTextViewPr>
  <p:sorterViewPr>
    <p:cViewPr>
      <p:scale>
        <a:sx n="137" d="100"/>
        <a:sy n="13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7238532705821242E-2"/>
          <c:y val="4.2488344078936084E-2"/>
          <c:w val="0.78418491655914824"/>
          <c:h val="0.86009337441429246"/>
        </c:manualLayout>
      </c:layout>
      <c:lineChart>
        <c:grouping val="standard"/>
        <c:varyColors val="0"/>
        <c:ser>
          <c:idx val="0"/>
          <c:order val="0"/>
          <c:tx>
            <c:strRef>
              <c:f>Sheet1!$B$1</c:f>
              <c:strCache>
                <c:ptCount val="1"/>
                <c:pt idx="0">
                  <c:v>Series 1</c:v>
                </c:pt>
              </c:strCache>
            </c:strRef>
          </c:tx>
          <c:spPr>
            <a:ln>
              <a:solidFill>
                <a:srgbClr val="364852"/>
              </a:solidFill>
            </a:ln>
            <a:effectLst/>
          </c:spPr>
          <c:marker>
            <c:symbol val="circle"/>
            <c:size val="9"/>
            <c:spPr>
              <a:solidFill>
                <a:srgbClr val="364852"/>
              </a:solidFill>
              <a:ln>
                <a:solidFill>
                  <a:srgbClr val="364852"/>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2690-524E-A801-445465D0B8C8}"/>
            </c:ext>
          </c:extLst>
        </c:ser>
        <c:ser>
          <c:idx val="1"/>
          <c:order val="1"/>
          <c:tx>
            <c:strRef>
              <c:f>Sheet1!$C$1</c:f>
              <c:strCache>
                <c:ptCount val="1"/>
                <c:pt idx="0">
                  <c:v>Series 2</c:v>
                </c:pt>
              </c:strCache>
            </c:strRef>
          </c:tx>
          <c:spPr>
            <a:ln>
              <a:solidFill>
                <a:srgbClr val="2F92D5"/>
              </a:solidFill>
            </a:ln>
            <a:effectLst/>
          </c:spPr>
          <c:marker>
            <c:symbol val="circle"/>
            <c:size val="9"/>
            <c:spPr>
              <a:solidFill>
                <a:srgbClr val="2F92D5"/>
              </a:solidFill>
              <a:ln>
                <a:solidFill>
                  <a:srgbClr val="2F92D5"/>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2690-524E-A801-445465D0B8C8}"/>
            </c:ext>
          </c:extLst>
        </c:ser>
        <c:ser>
          <c:idx val="2"/>
          <c:order val="2"/>
          <c:tx>
            <c:strRef>
              <c:f>Sheet1!$D$1</c:f>
              <c:strCache>
                <c:ptCount val="1"/>
                <c:pt idx="0">
                  <c:v>Series 3</c:v>
                </c:pt>
              </c:strCache>
            </c:strRef>
          </c:tx>
          <c:spPr>
            <a:ln>
              <a:solidFill>
                <a:srgbClr val="0C61AF"/>
              </a:solidFill>
            </a:ln>
            <a:effectLst/>
          </c:spPr>
          <c:marker>
            <c:symbol val="circle"/>
            <c:size val="9"/>
            <c:spPr>
              <a:solidFill>
                <a:srgbClr val="0C61AF"/>
              </a:solidFill>
              <a:ln>
                <a:solidFill>
                  <a:srgbClr val="0C61AF"/>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2690-524E-A801-445465D0B8C8}"/>
            </c:ext>
          </c:extLst>
        </c:ser>
        <c:dLbls>
          <c:showLegendKey val="0"/>
          <c:showVal val="0"/>
          <c:showCatName val="0"/>
          <c:showSerName val="0"/>
          <c:showPercent val="0"/>
          <c:showBubbleSize val="0"/>
        </c:dLbls>
        <c:marker val="1"/>
        <c:smooth val="0"/>
        <c:axId val="-2118278000"/>
        <c:axId val="-2104715040"/>
      </c:lineChart>
      <c:catAx>
        <c:axId val="-2118278000"/>
        <c:scaling>
          <c:orientation val="minMax"/>
        </c:scaling>
        <c:delete val="0"/>
        <c:axPos val="b"/>
        <c:numFmt formatCode="General" sourceLinked="0"/>
        <c:majorTickMark val="out"/>
        <c:minorTickMark val="none"/>
        <c:tickLblPos val="nextTo"/>
        <c:txPr>
          <a:bodyPr/>
          <a:lstStyle/>
          <a:p>
            <a:pPr>
              <a:defRPr sz="1600">
                <a:latin typeface="Lato Light"/>
              </a:defRPr>
            </a:pPr>
            <a:endParaRPr lang="en-US"/>
          </a:p>
        </c:txPr>
        <c:crossAx val="-2104715040"/>
        <c:crosses val="autoZero"/>
        <c:auto val="1"/>
        <c:lblAlgn val="ctr"/>
        <c:lblOffset val="100"/>
        <c:noMultiLvlLbl val="0"/>
      </c:catAx>
      <c:valAx>
        <c:axId val="-2104715040"/>
        <c:scaling>
          <c:orientation val="minMax"/>
        </c:scaling>
        <c:delete val="0"/>
        <c:axPos val="l"/>
        <c:majorGridlines/>
        <c:numFmt formatCode="General" sourceLinked="1"/>
        <c:majorTickMark val="out"/>
        <c:minorTickMark val="none"/>
        <c:tickLblPos val="nextTo"/>
        <c:txPr>
          <a:bodyPr/>
          <a:lstStyle/>
          <a:p>
            <a:pPr>
              <a:defRPr>
                <a:latin typeface="Lato Light"/>
              </a:defRPr>
            </a:pPr>
            <a:endParaRPr lang="en-US"/>
          </a:p>
        </c:txPr>
        <c:crossAx val="-2118278000"/>
        <c:crosses val="autoZero"/>
        <c:crossBetween val="between"/>
      </c:valAx>
    </c:plotArea>
    <c:legend>
      <c:legendPos val="r"/>
      <c:overlay val="0"/>
      <c:txPr>
        <a:bodyPr/>
        <a:lstStyle/>
        <a:p>
          <a:pPr>
            <a:defRPr sz="1000" cap="all">
              <a:solidFill>
                <a:srgbClr val="364852"/>
              </a:solidFill>
              <a:latin typeface="Lato Black"/>
            </a:defRPr>
          </a:pPr>
          <a:endParaRPr lang="en-US"/>
        </a:p>
      </c:txPr>
    </c:legend>
    <c:plotVisOnly val="1"/>
    <c:dispBlanksAs val="gap"/>
    <c:showDLblsOverMax val="0"/>
  </c:chart>
  <c:txPr>
    <a:bodyPr/>
    <a:lstStyle/>
    <a:p>
      <a:pPr>
        <a:defRPr sz="1800"/>
      </a:pPr>
      <a:endParaRPr lang="en-US"/>
    </a:p>
  </c:txPr>
  <c:externalData r:id="rId2">
    <c:autoUpdate val="0"/>
  </c:externalData>
  <c:userShapes r:id="rId3"/>
</c:chartSpace>
</file>

<file path=ppt/drawings/_rels/drawing1.xml.rels><?xml version="1.0" encoding="UTF-8" standalone="yes"?>
<Relationships xmlns="http://schemas.openxmlformats.org/package/2006/relationships"><Relationship Id="rId1" Type="http://schemas.openxmlformats.org/officeDocument/2006/relationships/image" Target="../media/image17.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a:extLst xmlns:a="http://schemas.openxmlformats.org/drawingml/2006/main">
            <a:ext uri="{FF2B5EF4-FFF2-40B4-BE49-F238E27FC236}">
              <a16:creationId xmlns:a16="http://schemas.microsoft.com/office/drawing/2014/main" id="{56BC9A5C-D5A9-E64C-864A-E75E37D0EA3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6865600" cy="8915400"/>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Lato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7D67FC-230E-BC42-A146-28B6DAF9B6E5}" type="datetimeFigureOut">
              <a:rPr lang="en-US" smtClean="0">
                <a:latin typeface="Lato Regular"/>
              </a:rPr>
              <a:t>9/20/18</a:t>
            </a:fld>
            <a:endParaRPr lang="en-US">
              <a:latin typeface="Lato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Lato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59A981-CD39-8F44-9CBA-CC2751A8F2A2}" type="slidenum">
              <a:rPr lang="en-US" smtClean="0">
                <a:latin typeface="Lato Regular"/>
              </a:rPr>
              <a:t>‹#›</a:t>
            </a:fld>
            <a:endParaRPr lang="en-US">
              <a:latin typeface="Lato Regular"/>
            </a:endParaRPr>
          </a:p>
        </p:txBody>
      </p:sp>
    </p:spTree>
    <p:extLst>
      <p:ext uri="{BB962C8B-B14F-4D97-AF65-F5344CB8AC3E}">
        <p14:creationId xmlns:p14="http://schemas.microsoft.com/office/powerpoint/2010/main" val="1104146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Regular"/>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Regular"/>
              </a:defRPr>
            </a:lvl1pPr>
          </a:lstStyle>
          <a:p>
            <a:fld id="{200DEFD9-7FA8-E342-B72A-1D2B906EA29E}" type="datetimeFigureOut">
              <a:rPr lang="en-US" smtClean="0"/>
              <a:pPr/>
              <a:t>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Regular"/>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Regular"/>
              </a:defRPr>
            </a:lvl1pPr>
          </a:lstStyle>
          <a:p>
            <a:fld id="{F7510C22-AB3E-3144-954A-30AFB7F4824B}" type="slidenum">
              <a:rPr lang="en-US" smtClean="0"/>
              <a:pPr/>
              <a:t>‹#›</a:t>
            </a:fld>
            <a:endParaRPr lang="en-US"/>
          </a:p>
        </p:txBody>
      </p:sp>
    </p:spTree>
    <p:extLst>
      <p:ext uri="{BB962C8B-B14F-4D97-AF65-F5344CB8AC3E}">
        <p14:creationId xmlns:p14="http://schemas.microsoft.com/office/powerpoint/2010/main" val="18280427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Lato Regular"/>
        <a:ea typeface="+mn-ea"/>
        <a:cs typeface="+mn-cs"/>
      </a:defRPr>
    </a:lvl1pPr>
    <a:lvl2pPr marL="457200" algn="l" defTabSz="457200" rtl="0" eaLnBrk="1" latinLnBrk="0" hangingPunct="1">
      <a:defRPr sz="1200" kern="1200">
        <a:solidFill>
          <a:schemeClr val="tx1"/>
        </a:solidFill>
        <a:latin typeface="Lato Regular"/>
        <a:ea typeface="+mn-ea"/>
        <a:cs typeface="+mn-cs"/>
      </a:defRPr>
    </a:lvl2pPr>
    <a:lvl3pPr marL="914400" algn="l" defTabSz="457200" rtl="0" eaLnBrk="1" latinLnBrk="0" hangingPunct="1">
      <a:defRPr sz="1200" kern="1200">
        <a:solidFill>
          <a:schemeClr val="tx1"/>
        </a:solidFill>
        <a:latin typeface="Lato Regular"/>
        <a:ea typeface="+mn-ea"/>
        <a:cs typeface="+mn-cs"/>
      </a:defRPr>
    </a:lvl3pPr>
    <a:lvl4pPr marL="1371600" algn="l" defTabSz="457200" rtl="0" eaLnBrk="1" latinLnBrk="0" hangingPunct="1">
      <a:defRPr sz="1200" kern="1200">
        <a:solidFill>
          <a:schemeClr val="tx1"/>
        </a:solidFill>
        <a:latin typeface="Lato Regular"/>
        <a:ea typeface="+mn-ea"/>
        <a:cs typeface="+mn-cs"/>
      </a:defRPr>
    </a:lvl4pPr>
    <a:lvl5pPr marL="1828800" algn="l" defTabSz="457200" rtl="0" eaLnBrk="1" latinLnBrk="0" hangingPunct="1">
      <a:defRPr sz="1200" kern="1200">
        <a:solidFill>
          <a:schemeClr val="tx1"/>
        </a:solidFill>
        <a:latin typeface="Lato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Scrum_(software_development)#cite_note-schwaber-1" TargetMode="External"/><Relationship Id="rId7" Type="http://schemas.openxmlformats.org/officeDocument/2006/relationships/hyperlink" Target="https://en.wikipedia.org/wiki/Scrum_(software_development)#cite_note-29"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Timeboxing" TargetMode="External"/><Relationship Id="rId5" Type="http://schemas.openxmlformats.org/officeDocument/2006/relationships/hyperlink" Target="https://en.wikipedia.org/wiki/Stand-up_meeting" TargetMode="External"/><Relationship Id="rId4" Type="http://schemas.openxmlformats.org/officeDocument/2006/relationships/hyperlink" Target="https://en.wikipedia.org/wiki/Scrum_(software_development)#cite_note-autogenerated1-12"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1</a:t>
            </a:fld>
            <a:endParaRPr lang="en-US" dirty="0"/>
          </a:p>
        </p:txBody>
      </p:sp>
    </p:spTree>
    <p:extLst>
      <p:ext uri="{BB962C8B-B14F-4D97-AF65-F5344CB8AC3E}">
        <p14:creationId xmlns:p14="http://schemas.microsoft.com/office/powerpoint/2010/main" val="3517672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Story:</a:t>
            </a:r>
          </a:p>
          <a:p>
            <a:endParaRPr lang="en-US"/>
          </a:p>
          <a:p>
            <a:r>
              <a:rPr lang="en-US"/>
              <a:t>Story exercise soon.  </a:t>
            </a:r>
          </a:p>
          <a:p>
            <a:endParaRPr lang="en-US"/>
          </a:p>
          <a:p>
            <a:r>
              <a:rPr lang="en-US"/>
              <a:t>Sprint backlog:</a:t>
            </a:r>
          </a:p>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14</a:t>
            </a:fld>
            <a:endParaRPr lang="en-US"/>
          </a:p>
        </p:txBody>
      </p:sp>
    </p:spTree>
    <p:extLst>
      <p:ext uri="{BB962C8B-B14F-4D97-AF65-F5344CB8AC3E}">
        <p14:creationId xmlns:p14="http://schemas.microsoft.com/office/powerpoint/2010/main" val="2114232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Story:</a:t>
            </a:r>
          </a:p>
          <a:p>
            <a:endParaRPr lang="en-US"/>
          </a:p>
          <a:p>
            <a:r>
              <a:rPr lang="en-US"/>
              <a:t>Story exercise soon.  </a:t>
            </a:r>
          </a:p>
          <a:p>
            <a:endParaRPr lang="en-US"/>
          </a:p>
          <a:p>
            <a:r>
              <a:rPr lang="en-US"/>
              <a:t>Sprint backlog:</a:t>
            </a:r>
          </a:p>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15</a:t>
            </a:fld>
            <a:endParaRPr lang="en-US"/>
          </a:p>
        </p:txBody>
      </p:sp>
    </p:spTree>
    <p:extLst>
      <p:ext uri="{BB962C8B-B14F-4D97-AF65-F5344CB8AC3E}">
        <p14:creationId xmlns:p14="http://schemas.microsoft.com/office/powerpoint/2010/main" val="2035567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16</a:t>
            </a:fld>
            <a:endParaRPr lang="en-US"/>
          </a:p>
        </p:txBody>
      </p:sp>
    </p:spTree>
    <p:extLst>
      <p:ext uri="{BB962C8B-B14F-4D97-AF65-F5344CB8AC3E}">
        <p14:creationId xmlns:p14="http://schemas.microsoft.com/office/powerpoint/2010/main" val="238311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because it tackles a discrete thing.  Tells us why, and provides some idea of what done is.  </a:t>
            </a:r>
          </a:p>
        </p:txBody>
      </p:sp>
      <p:sp>
        <p:nvSpPr>
          <p:cNvPr id="4" name="Slide Number Placeholder 3"/>
          <p:cNvSpPr>
            <a:spLocks noGrp="1"/>
          </p:cNvSpPr>
          <p:nvPr>
            <p:ph type="sldNum" sz="quarter" idx="5"/>
          </p:nvPr>
        </p:nvSpPr>
        <p:spPr/>
        <p:txBody>
          <a:bodyPr/>
          <a:lstStyle/>
          <a:p>
            <a:fld id="{F7510C22-AB3E-3144-954A-30AFB7F4824B}" type="slidenum">
              <a:rPr lang="en-US" smtClean="0"/>
              <a:pPr/>
              <a:t>17</a:t>
            </a:fld>
            <a:endParaRPr lang="en-US"/>
          </a:p>
        </p:txBody>
      </p:sp>
    </p:spTree>
    <p:extLst>
      <p:ext uri="{BB962C8B-B14F-4D97-AF65-F5344CB8AC3E}">
        <p14:creationId xmlns:p14="http://schemas.microsoft.com/office/powerpoint/2010/main" val="2898843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User story</a:t>
            </a:r>
          </a:p>
        </p:txBody>
      </p:sp>
      <p:sp>
        <p:nvSpPr>
          <p:cNvPr id="4" name="Slide Number Placeholder 3"/>
          <p:cNvSpPr>
            <a:spLocks noGrp="1"/>
          </p:cNvSpPr>
          <p:nvPr>
            <p:ph type="sldNum" sz="quarter" idx="5"/>
          </p:nvPr>
        </p:nvSpPr>
        <p:spPr/>
        <p:txBody>
          <a:bodyPr/>
          <a:lstStyle/>
          <a:p>
            <a:fld id="{F7510C22-AB3E-3144-954A-30AFB7F4824B}" type="slidenum">
              <a:rPr lang="en-US" smtClean="0"/>
              <a:pPr/>
              <a:t>18</a:t>
            </a:fld>
            <a:endParaRPr lang="en-US"/>
          </a:p>
        </p:txBody>
      </p:sp>
    </p:spTree>
    <p:extLst>
      <p:ext uri="{BB962C8B-B14F-4D97-AF65-F5344CB8AC3E}">
        <p14:creationId xmlns:p14="http://schemas.microsoft.com/office/powerpoint/2010/main" val="234690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19</a:t>
            </a:fld>
            <a:endParaRPr lang="en-US"/>
          </a:p>
        </p:txBody>
      </p:sp>
    </p:spTree>
    <p:extLst>
      <p:ext uri="{BB962C8B-B14F-4D97-AF65-F5344CB8AC3E}">
        <p14:creationId xmlns:p14="http://schemas.microsoft.com/office/powerpoint/2010/main" val="4026946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Sprint</a:t>
            </a:r>
          </a:p>
          <a:p>
            <a:r>
              <a:rPr lang="en-US"/>
              <a:t>The duration is fixed in advance for each sprint and is normally between one week and one month, with two weeks being the most common.</a:t>
            </a:r>
            <a:r>
              <a:rPr lang="en-US" baseline="30000">
                <a:hlinkClick r:id="rId3"/>
              </a:rPr>
              <a:t>[1]</a:t>
            </a:r>
            <a:r>
              <a:rPr lang="en-US"/>
              <a:t> </a:t>
            </a:r>
          </a:p>
          <a:p>
            <a:r>
              <a:rPr lang="en-US"/>
              <a:t>Each sprint starts with a sprint planning event that aims to define a sprint backlog, identify the work for the sprint, and make an estimated forecast for the sprint goal. Each sprint ends with a sprint review and sprint retrospective,</a:t>
            </a:r>
            <a:r>
              <a:rPr lang="en-US" baseline="30000">
                <a:hlinkClick r:id="rId4"/>
              </a:rPr>
              <a:t>[12]</a:t>
            </a:r>
            <a:r>
              <a:rPr lang="en-US"/>
              <a:t> that reviews progress to show to stakeholders and identify lessons and improvements for the next sprints. </a:t>
            </a:r>
          </a:p>
          <a:p>
            <a:r>
              <a:rPr lang="en-US"/>
              <a:t>Scrum emphasizes working product at the end of the sprint that is really done. In the case of software, this likely includes that the software has been fully integrated, tested and documented, and is potentially shippable.</a:t>
            </a:r>
          </a:p>
          <a:p>
            <a:endParaRPr lang="en-US" b="1"/>
          </a:p>
          <a:p>
            <a:endParaRPr lang="en-US" b="1"/>
          </a:p>
          <a:p>
            <a:r>
              <a:rPr lang="en-US" b="1"/>
              <a:t>Daily Scrum</a:t>
            </a:r>
          </a:p>
          <a:p>
            <a:r>
              <a:rPr lang="en-US"/>
              <a:t>Each day during a sprint, the team holds a daily scrum (or </a:t>
            </a:r>
            <a:r>
              <a:rPr lang="en-US">
                <a:hlinkClick r:id="rId5" tooltip="Stand-up meeting"/>
              </a:rPr>
              <a:t>stand-up</a:t>
            </a:r>
            <a:r>
              <a:rPr lang="en-US"/>
              <a:t>) with specific guidelines: </a:t>
            </a:r>
          </a:p>
          <a:p>
            <a:r>
              <a:rPr lang="en-US"/>
              <a:t>All members of the development team come prepared. The daily scrum: </a:t>
            </a:r>
          </a:p>
          <a:p>
            <a:pPr lvl="1"/>
            <a:r>
              <a:rPr lang="en-US"/>
              <a:t>starts precisely on time even if some development team members are missing</a:t>
            </a:r>
          </a:p>
          <a:p>
            <a:pPr lvl="1"/>
            <a:r>
              <a:rPr lang="en-US"/>
              <a:t>should happen at the same time and place every day</a:t>
            </a:r>
          </a:p>
          <a:p>
            <a:pPr lvl="1"/>
            <a:r>
              <a:rPr lang="en-US"/>
              <a:t>is limited (</a:t>
            </a:r>
            <a:r>
              <a:rPr lang="en-US">
                <a:hlinkClick r:id="rId6" tooltip="Timeboxing"/>
              </a:rPr>
              <a:t>timeboxed</a:t>
            </a:r>
            <a:r>
              <a:rPr lang="en-US"/>
              <a:t>) to fifteen minutes</a:t>
            </a:r>
          </a:p>
          <a:p>
            <a:r>
              <a:rPr lang="en-US"/>
              <a:t>Anyone is welcome, though only development team members should contribute.</a:t>
            </a:r>
          </a:p>
          <a:p>
            <a:r>
              <a:rPr lang="en-US"/>
              <a:t>During the daily scrum, each team member typically answers three questions: </a:t>
            </a:r>
          </a:p>
          <a:p>
            <a:pPr lvl="1"/>
            <a:r>
              <a:rPr lang="en-US"/>
              <a:t>What did I complete yesterday that contributed to the team meeting our sprint goal?</a:t>
            </a:r>
          </a:p>
          <a:p>
            <a:pPr lvl="1"/>
            <a:r>
              <a:rPr lang="en-US"/>
              <a:t>What do I plan to complete today to contribute to the team meeting our sprint goal?</a:t>
            </a:r>
          </a:p>
          <a:p>
            <a:pPr lvl="1"/>
            <a:r>
              <a:rPr lang="en-US"/>
              <a:t>Do I see any impediment that could prevent me or the team from meeting our sprint goal?</a:t>
            </a:r>
          </a:p>
          <a:p>
            <a:r>
              <a:rPr lang="en-US"/>
              <a:t>Any impediment (e.g., stumbling block, risk, issue, delayed dependency, assumption proved unfounded)</a:t>
            </a:r>
            <a:r>
              <a:rPr lang="en-US" baseline="30000">
                <a:hlinkClick r:id="rId7"/>
              </a:rPr>
              <a:t>[29]</a:t>
            </a:r>
            <a:r>
              <a:rPr lang="en-US"/>
              <a:t> identified in the daily scrum should be captured by the scrum master and displayed on the team's scrum board or on a shared risk board, with an agreed person designated to working toward a resolution (outside of the daily scrum). No detailed discussions should happen during the daily scrum. </a:t>
            </a:r>
          </a:p>
          <a:p>
            <a:endParaRPr lang="en-US"/>
          </a:p>
          <a:p>
            <a:r>
              <a:rPr lang="en-US" b="1"/>
              <a:t>Sprint Planning</a:t>
            </a:r>
          </a:p>
          <a:p>
            <a:r>
              <a:rPr lang="en-US"/>
              <a:t>- It is important to assign values using either hours estimates or story points (Fibonacci scale).  This serves multiple purposes.  </a:t>
            </a:r>
          </a:p>
          <a:p>
            <a:r>
              <a:rPr lang="en-US"/>
              <a:t>	- verification that the team can complete all issues in sprint</a:t>
            </a:r>
          </a:p>
          <a:p>
            <a:r>
              <a:rPr lang="en-US"/>
              <a:t>	- help understand velocity of the team (how much work is possible for good estimation.  - one of the biggest risks in project development is not understanding how much effort is involved and missing deadlines.  </a:t>
            </a:r>
          </a:p>
          <a:p>
            <a:r>
              <a:rPr lang="en-US"/>
              <a:t> - people who have vision and can make decisions on deliverables need to attend this meeting.</a:t>
            </a:r>
          </a:p>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20</a:t>
            </a:fld>
            <a:endParaRPr lang="en-US"/>
          </a:p>
        </p:txBody>
      </p:sp>
    </p:spTree>
    <p:extLst>
      <p:ext uri="{BB962C8B-B14F-4D97-AF65-F5344CB8AC3E}">
        <p14:creationId xmlns:p14="http://schemas.microsoft.com/office/powerpoint/2010/main" val="1546451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b="1"/>
              <a:t>Sprint Review</a:t>
            </a:r>
          </a:p>
          <a:p>
            <a:r>
              <a:rPr lang="en-US"/>
              <a:t>The team and the stakeholders collaborate on what to work on next.  Directly relates to the goals outlined in agile manifesto.</a:t>
            </a:r>
          </a:p>
          <a:p>
            <a:r>
              <a:rPr lang="en-US"/>
              <a:t>It is easier to make adjustments as development is happening incrementally, rather than wait till the end product does not work as expected.</a:t>
            </a:r>
          </a:p>
          <a:p>
            <a:endParaRPr lang="en-US"/>
          </a:p>
          <a:p>
            <a:r>
              <a:rPr lang="en-US" b="1"/>
              <a:t>Sprint Review</a:t>
            </a:r>
          </a:p>
          <a:p>
            <a:r>
              <a:rPr lang="en-US"/>
              <a:t>This meeting is for team introspection and improvement and should never be used to rank or determine how team / project is doing.  That evaluation should be on the items delivered successfully.</a:t>
            </a:r>
          </a:p>
        </p:txBody>
      </p:sp>
      <p:sp>
        <p:nvSpPr>
          <p:cNvPr id="4" name="Slide Number Placeholder 3"/>
          <p:cNvSpPr>
            <a:spLocks noGrp="1"/>
          </p:cNvSpPr>
          <p:nvPr>
            <p:ph type="sldNum" sz="quarter" idx="5"/>
          </p:nvPr>
        </p:nvSpPr>
        <p:spPr/>
        <p:txBody>
          <a:bodyPr/>
          <a:lstStyle/>
          <a:p>
            <a:fld id="{F7510C22-AB3E-3144-954A-30AFB7F4824B}" type="slidenum">
              <a:rPr lang="en-US" smtClean="0"/>
              <a:pPr/>
              <a:t>21</a:t>
            </a:fld>
            <a:endParaRPr lang="en-US"/>
          </a:p>
        </p:txBody>
      </p:sp>
    </p:spTree>
    <p:extLst>
      <p:ext uri="{BB962C8B-B14F-4D97-AF65-F5344CB8AC3E}">
        <p14:creationId xmlns:p14="http://schemas.microsoft.com/office/powerpoint/2010/main" val="9813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510C22-AB3E-3144-954A-30AFB7F4824B}" type="slidenum">
              <a:rPr lang="en-US" smtClean="0"/>
              <a:t>23</a:t>
            </a:fld>
            <a:endParaRPr lang="en-US"/>
          </a:p>
        </p:txBody>
      </p:sp>
    </p:spTree>
    <p:extLst>
      <p:ext uri="{BB962C8B-B14F-4D97-AF65-F5344CB8AC3E}">
        <p14:creationId xmlns:p14="http://schemas.microsoft.com/office/powerpoint/2010/main" val="523931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510C22-AB3E-3144-954A-30AFB7F4824B}" type="slidenum">
              <a:rPr lang="en-US" smtClean="0"/>
              <a:t>24</a:t>
            </a:fld>
            <a:endParaRPr lang="en-US"/>
          </a:p>
        </p:txBody>
      </p:sp>
    </p:spTree>
    <p:extLst>
      <p:ext uri="{BB962C8B-B14F-4D97-AF65-F5344CB8AC3E}">
        <p14:creationId xmlns:p14="http://schemas.microsoft.com/office/powerpoint/2010/main" val="4146066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2</a:t>
            </a:fld>
            <a:endParaRPr lang="en-US" dirty="0"/>
          </a:p>
        </p:txBody>
      </p:sp>
    </p:spTree>
    <p:extLst>
      <p:ext uri="{BB962C8B-B14F-4D97-AF65-F5344CB8AC3E}">
        <p14:creationId xmlns:p14="http://schemas.microsoft.com/office/powerpoint/2010/main" val="456578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510C22-AB3E-3144-954A-30AFB7F4824B}" type="slidenum">
              <a:rPr lang="en-US" smtClean="0"/>
              <a:t>25</a:t>
            </a:fld>
            <a:endParaRPr lang="en-US"/>
          </a:p>
        </p:txBody>
      </p:sp>
    </p:spTree>
    <p:extLst>
      <p:ext uri="{BB962C8B-B14F-4D97-AF65-F5344CB8AC3E}">
        <p14:creationId xmlns:p14="http://schemas.microsoft.com/office/powerpoint/2010/main" val="3030195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26</a:t>
            </a:fld>
            <a:endParaRPr lang="en-US"/>
          </a:p>
        </p:txBody>
      </p:sp>
    </p:spTree>
    <p:extLst>
      <p:ext uri="{BB962C8B-B14F-4D97-AF65-F5344CB8AC3E}">
        <p14:creationId xmlns:p14="http://schemas.microsoft.com/office/powerpoint/2010/main" val="814454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27</a:t>
            </a:fld>
            <a:endParaRPr lang="en-US"/>
          </a:p>
        </p:txBody>
      </p:sp>
    </p:spTree>
    <p:extLst>
      <p:ext uri="{BB962C8B-B14F-4D97-AF65-F5344CB8AC3E}">
        <p14:creationId xmlns:p14="http://schemas.microsoft.com/office/powerpoint/2010/main" val="302478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10C22-AB3E-3144-954A-30AFB7F4824B}" type="slidenum">
              <a:rPr lang="en-US" smtClean="0"/>
              <a:t>28</a:t>
            </a:fld>
            <a:endParaRPr lang="en-US"/>
          </a:p>
        </p:txBody>
      </p:sp>
    </p:spTree>
    <p:extLst>
      <p:ext uri="{BB962C8B-B14F-4D97-AF65-F5344CB8AC3E}">
        <p14:creationId xmlns:p14="http://schemas.microsoft.com/office/powerpoint/2010/main" val="3385323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29</a:t>
            </a:fld>
            <a:endParaRPr lang="en-US"/>
          </a:p>
        </p:txBody>
      </p:sp>
    </p:spTree>
    <p:extLst>
      <p:ext uri="{BB962C8B-B14F-4D97-AF65-F5344CB8AC3E}">
        <p14:creationId xmlns:p14="http://schemas.microsoft.com/office/powerpoint/2010/main" val="3111606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a:t>
            </a:r>
          </a:p>
          <a:p>
            <a:endParaRPr lang="en-US" dirty="0"/>
          </a:p>
          <a:p>
            <a:r>
              <a:rPr lang="en-US" dirty="0"/>
              <a:t>Story exercise soon.  </a:t>
            </a:r>
          </a:p>
          <a:p>
            <a:endParaRPr lang="en-US" dirty="0"/>
          </a:p>
          <a:p>
            <a:r>
              <a:rPr lang="en-US" dirty="0"/>
              <a:t>Sprint backlog:</a:t>
            </a:r>
          </a:p>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30</a:t>
            </a:fld>
            <a:endParaRPr lang="en-US"/>
          </a:p>
        </p:txBody>
      </p:sp>
    </p:spTree>
    <p:extLst>
      <p:ext uri="{BB962C8B-B14F-4D97-AF65-F5344CB8AC3E}">
        <p14:creationId xmlns:p14="http://schemas.microsoft.com/office/powerpoint/2010/main" val="265714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31</a:t>
            </a:fld>
            <a:endParaRPr lang="en-US"/>
          </a:p>
        </p:txBody>
      </p:sp>
    </p:spTree>
    <p:extLst>
      <p:ext uri="{BB962C8B-B14F-4D97-AF65-F5344CB8AC3E}">
        <p14:creationId xmlns:p14="http://schemas.microsoft.com/office/powerpoint/2010/main" val="171094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32</a:t>
            </a:fld>
            <a:endParaRPr lang="en-US"/>
          </a:p>
        </p:txBody>
      </p:sp>
    </p:spTree>
    <p:extLst>
      <p:ext uri="{BB962C8B-B14F-4D97-AF65-F5344CB8AC3E}">
        <p14:creationId xmlns:p14="http://schemas.microsoft.com/office/powerpoint/2010/main" val="769799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Closure / Maintenance</a:t>
            </a:r>
          </a:p>
        </p:txBody>
      </p:sp>
      <p:sp>
        <p:nvSpPr>
          <p:cNvPr id="4" name="Slide Number Placeholder 3"/>
          <p:cNvSpPr>
            <a:spLocks noGrp="1"/>
          </p:cNvSpPr>
          <p:nvPr>
            <p:ph type="sldNum" sz="quarter" idx="5"/>
          </p:nvPr>
        </p:nvSpPr>
        <p:spPr/>
        <p:txBody>
          <a:bodyPr/>
          <a:lstStyle/>
          <a:p>
            <a:fld id="{F7510C22-AB3E-3144-954A-30AFB7F4824B}" type="slidenum">
              <a:rPr lang="en-US" smtClean="0"/>
              <a:pPr/>
              <a:t>33</a:t>
            </a:fld>
            <a:endParaRPr lang="en-US"/>
          </a:p>
        </p:txBody>
      </p:sp>
    </p:spTree>
    <p:extLst>
      <p:ext uri="{BB962C8B-B14F-4D97-AF65-F5344CB8AC3E}">
        <p14:creationId xmlns:p14="http://schemas.microsoft.com/office/powerpoint/2010/main" val="562321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34</a:t>
            </a:fld>
            <a:endParaRPr lang="en-US"/>
          </a:p>
        </p:txBody>
      </p:sp>
    </p:spTree>
    <p:extLst>
      <p:ext uri="{BB962C8B-B14F-4D97-AF65-F5344CB8AC3E}">
        <p14:creationId xmlns:p14="http://schemas.microsoft.com/office/powerpoint/2010/main" val="291090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3</a:t>
            </a:fld>
            <a:endParaRPr lang="en-US"/>
          </a:p>
        </p:txBody>
      </p:sp>
    </p:spTree>
    <p:extLst>
      <p:ext uri="{BB962C8B-B14F-4D97-AF65-F5344CB8AC3E}">
        <p14:creationId xmlns:p14="http://schemas.microsoft.com/office/powerpoint/2010/main" val="1179203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35</a:t>
            </a:fld>
            <a:endParaRPr lang="en-US"/>
          </a:p>
        </p:txBody>
      </p:sp>
    </p:spTree>
    <p:extLst>
      <p:ext uri="{BB962C8B-B14F-4D97-AF65-F5344CB8AC3E}">
        <p14:creationId xmlns:p14="http://schemas.microsoft.com/office/powerpoint/2010/main" val="3486144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36</a:t>
            </a:fld>
            <a:endParaRPr lang="en-US"/>
          </a:p>
        </p:txBody>
      </p:sp>
    </p:spTree>
    <p:extLst>
      <p:ext uri="{BB962C8B-B14F-4D97-AF65-F5344CB8AC3E}">
        <p14:creationId xmlns:p14="http://schemas.microsoft.com/office/powerpoint/2010/main" val="1738149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510C22-AB3E-3144-954A-30AFB7F4824B}" type="slidenum">
              <a:rPr lang="en-US" smtClean="0"/>
              <a:pPr/>
              <a:t>37</a:t>
            </a:fld>
            <a:endParaRPr lang="en-US"/>
          </a:p>
        </p:txBody>
      </p:sp>
    </p:spTree>
    <p:extLst>
      <p:ext uri="{BB962C8B-B14F-4D97-AF65-F5344CB8AC3E}">
        <p14:creationId xmlns:p14="http://schemas.microsoft.com/office/powerpoint/2010/main" val="53343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process that describes how to develop, design and maintain the software project ensuring that all the functional &amp; user requirement, goals and objective are met. This methodology improves the quality of the software project and over all process of software development.   The standardized methods and processes to complete a project.</a:t>
            </a:r>
          </a:p>
        </p:txBody>
      </p:sp>
      <p:sp>
        <p:nvSpPr>
          <p:cNvPr id="4" name="Slide Number Placeholder 3"/>
          <p:cNvSpPr>
            <a:spLocks noGrp="1"/>
          </p:cNvSpPr>
          <p:nvPr>
            <p:ph type="sldNum" sz="quarter" idx="5"/>
          </p:nvPr>
        </p:nvSpPr>
        <p:spPr/>
        <p:txBody>
          <a:bodyPr/>
          <a:lstStyle/>
          <a:p>
            <a:fld id="{F7510C22-AB3E-3144-954A-30AFB7F4824B}" type="slidenum">
              <a:rPr lang="en-US" smtClean="0"/>
              <a:pPr/>
              <a:t>4</a:t>
            </a:fld>
            <a:endParaRPr lang="en-US" dirty="0"/>
          </a:p>
        </p:txBody>
      </p:sp>
    </p:spTree>
    <p:extLst>
      <p:ext uri="{BB962C8B-B14F-4D97-AF65-F5344CB8AC3E}">
        <p14:creationId xmlns:p14="http://schemas.microsoft.com/office/powerpoint/2010/main" val="1534539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510C22-AB3E-3144-954A-30AFB7F4824B}" type="slidenum">
              <a:rPr lang="en-US" smtClean="0"/>
              <a:pPr/>
              <a:t>7</a:t>
            </a:fld>
            <a:endParaRPr lang="en-US" dirty="0"/>
          </a:p>
        </p:txBody>
      </p:sp>
    </p:spTree>
    <p:extLst>
      <p:ext uri="{BB962C8B-B14F-4D97-AF65-F5344CB8AC3E}">
        <p14:creationId xmlns:p14="http://schemas.microsoft.com/office/powerpoint/2010/main" val="1917276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8</a:t>
            </a:fld>
            <a:endParaRPr lang="en-US"/>
          </a:p>
        </p:txBody>
      </p:sp>
    </p:spTree>
    <p:extLst>
      <p:ext uri="{BB962C8B-B14F-4D97-AF65-F5344CB8AC3E}">
        <p14:creationId xmlns:p14="http://schemas.microsoft.com/office/powerpoint/2010/main" val="591585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510C22-AB3E-3144-954A-30AFB7F4824B}" type="slidenum">
              <a:rPr lang="en-US" smtClean="0"/>
              <a:pPr/>
              <a:t>9</a:t>
            </a:fld>
            <a:endParaRPr lang="en-US"/>
          </a:p>
        </p:txBody>
      </p:sp>
    </p:spTree>
    <p:extLst>
      <p:ext uri="{BB962C8B-B14F-4D97-AF65-F5344CB8AC3E}">
        <p14:creationId xmlns:p14="http://schemas.microsoft.com/office/powerpoint/2010/main" val="4055844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February 11-13, 2001, at The Lodge at Snowbird ski resort in the Wasatch mountains of Utah, seventeen people met to talk, ski, relax, and try to find common ground—and of course, to eat. What emerged was the Agile ‘Software Development’ Manifesto. Representatives from Extreme Programming, SCRUM, DSDM, Adaptive Software Development, Crystal, Feature-Driven Development, Pragmatic Programming, and others sympathetic to the need for an alternative to documentation driven, heavyweight software development processes convened. </a:t>
            </a:r>
          </a:p>
        </p:txBody>
      </p:sp>
      <p:sp>
        <p:nvSpPr>
          <p:cNvPr id="4" name="Slide Number Placeholder 3"/>
          <p:cNvSpPr>
            <a:spLocks noGrp="1"/>
          </p:cNvSpPr>
          <p:nvPr>
            <p:ph type="sldNum" sz="quarter" idx="5"/>
          </p:nvPr>
        </p:nvSpPr>
        <p:spPr/>
        <p:txBody>
          <a:bodyPr/>
          <a:lstStyle/>
          <a:p>
            <a:fld id="{F7510C22-AB3E-3144-954A-30AFB7F4824B}" type="slidenum">
              <a:rPr lang="en-US" smtClean="0"/>
              <a:pPr/>
              <a:t>12</a:t>
            </a:fld>
            <a:endParaRPr lang="en-US"/>
          </a:p>
        </p:txBody>
      </p:sp>
    </p:spTree>
    <p:extLst>
      <p:ext uri="{BB962C8B-B14F-4D97-AF65-F5344CB8AC3E}">
        <p14:creationId xmlns:p14="http://schemas.microsoft.com/office/powerpoint/2010/main" val="101228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word scrum comes from a rugby.  A Scrum is used to restart play, as the forwards of each team interlock with their heads down and attempt to gain possession of the ball.</a:t>
            </a:r>
          </a:p>
          <a:p>
            <a:endParaRPr lang="en-US"/>
          </a:p>
          <a:p>
            <a:endParaRPr lang="en-US"/>
          </a:p>
        </p:txBody>
      </p:sp>
      <p:sp>
        <p:nvSpPr>
          <p:cNvPr id="4" name="Slide Number Placeholder 3"/>
          <p:cNvSpPr>
            <a:spLocks noGrp="1"/>
          </p:cNvSpPr>
          <p:nvPr>
            <p:ph type="sldNum" sz="quarter" idx="10"/>
          </p:nvPr>
        </p:nvSpPr>
        <p:spPr/>
        <p:txBody>
          <a:bodyPr/>
          <a:lstStyle/>
          <a:p>
            <a:fld id="{F7510C22-AB3E-3144-954A-30AFB7F4824B}" type="slidenum">
              <a:rPr lang="en-US" smtClean="0"/>
              <a:pPr/>
              <a:t>13</a:t>
            </a:fld>
            <a:endParaRPr lang="en-US"/>
          </a:p>
        </p:txBody>
      </p:sp>
    </p:spTree>
    <p:extLst>
      <p:ext uri="{BB962C8B-B14F-4D97-AF65-F5344CB8AC3E}">
        <p14:creationId xmlns:p14="http://schemas.microsoft.com/office/powerpoint/2010/main" val="424989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and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5987" y="693203"/>
            <a:ext cx="7176482" cy="953787"/>
          </a:xfrm>
        </p:spPr>
        <p:txBody>
          <a:bodyPr>
            <a:normAutofit/>
          </a:bodyPr>
          <a:lstStyle>
            <a:lvl1pPr algn="l">
              <a:defRPr sz="4000">
                <a:solidFill>
                  <a:schemeClr val="accent4"/>
                </a:solidFill>
              </a:defRPr>
            </a:lvl1pPr>
          </a:lstStyle>
          <a:p>
            <a:r>
              <a:rPr lang="en-US" dirty="0"/>
              <a:t>Click to edit master title style</a:t>
            </a:r>
          </a:p>
        </p:txBody>
      </p:sp>
      <p:sp>
        <p:nvSpPr>
          <p:cNvPr id="3" name="Subtitle 2"/>
          <p:cNvSpPr>
            <a:spLocks noGrp="1"/>
          </p:cNvSpPr>
          <p:nvPr>
            <p:ph type="subTitle" idx="1" hasCustomPrompt="1"/>
          </p:nvPr>
        </p:nvSpPr>
        <p:spPr>
          <a:xfrm>
            <a:off x="975987" y="1658751"/>
            <a:ext cx="7176482" cy="1269892"/>
          </a:xfrm>
        </p:spPr>
        <p:txBody>
          <a:bodyPr>
            <a:normAutofit/>
          </a:bodyPr>
          <a:lstStyle>
            <a:lvl1pPr marL="0" indent="0" algn="l">
              <a:buNone/>
              <a:defRPr sz="1800">
                <a:solidFill>
                  <a:schemeClr val="tx1"/>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 Placeholder 4"/>
          <p:cNvSpPr>
            <a:spLocks noGrp="1"/>
          </p:cNvSpPr>
          <p:nvPr>
            <p:ph type="body" sz="quarter" idx="10" hasCustomPrompt="1"/>
          </p:nvPr>
        </p:nvSpPr>
        <p:spPr>
          <a:xfrm>
            <a:off x="975987" y="3681470"/>
            <a:ext cx="7175500" cy="1598613"/>
          </a:xfrm>
        </p:spPr>
        <p:txBody>
          <a:bodyPr>
            <a:noAutofit/>
          </a:bodyPr>
          <a:lstStyle>
            <a:lvl1pPr marL="0" indent="0">
              <a:buNone/>
              <a:defRPr sz="1800">
                <a:solidFill>
                  <a:srgbClr val="585E60"/>
                </a:solidFill>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976313" y="3139753"/>
            <a:ext cx="7175500" cy="459107"/>
          </a:xfrm>
        </p:spPr>
        <p:txBody>
          <a:bodyPr/>
          <a:lstStyle>
            <a:lvl1pPr marL="0" indent="0">
              <a:buNone/>
              <a:defRPr baseline="0">
                <a:solidFill>
                  <a:schemeClr val="accent2"/>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6" name="Slide Number Placeholder 5"/>
          <p:cNvSpPr>
            <a:spLocks noGrp="1"/>
          </p:cNvSpPr>
          <p:nvPr userDrawn="1"/>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659014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449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a-DK"/>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a:t>Click to edit Master subtitle style</a:t>
            </a:r>
            <a:endParaRPr lang="en-US"/>
          </a:p>
        </p:txBody>
      </p:sp>
      <p:sp>
        <p:nvSpPr>
          <p:cNvPr id="4" name="Date Placeholder 3">
            <a:extLst>
              <a:ext uri="{FF2B5EF4-FFF2-40B4-BE49-F238E27FC236}">
                <a16:creationId xmlns:a16="http://schemas.microsoft.com/office/drawing/2014/main" id="{499D6C64-92B2-054C-AD18-A113E0977C45}"/>
              </a:ext>
            </a:extLst>
          </p:cNvPr>
          <p:cNvSpPr>
            <a:spLocks noGrp="1"/>
          </p:cNvSpPr>
          <p:nvPr>
            <p:ph type="dt" sz="half" idx="10"/>
          </p:nvPr>
        </p:nvSpPr>
        <p:spPr/>
        <p:txBody>
          <a:bodyPr/>
          <a:lstStyle>
            <a:lvl1pPr>
              <a:defRPr/>
            </a:lvl1pPr>
          </a:lstStyle>
          <a:p>
            <a:pPr>
              <a:defRPr/>
            </a:pPr>
            <a:fld id="{488318AB-F83C-0548-ADDB-E2B491107529}" type="datetimeFigureOut">
              <a:rPr lang="en-US"/>
              <a:pPr>
                <a:defRPr/>
              </a:pPr>
              <a:t>9/20/18</a:t>
            </a:fld>
            <a:endParaRPr lang="en-US"/>
          </a:p>
        </p:txBody>
      </p:sp>
      <p:sp>
        <p:nvSpPr>
          <p:cNvPr id="5" name="Footer Placeholder 4">
            <a:extLst>
              <a:ext uri="{FF2B5EF4-FFF2-40B4-BE49-F238E27FC236}">
                <a16:creationId xmlns:a16="http://schemas.microsoft.com/office/drawing/2014/main" id="{E9B6C53C-CED8-8447-A010-1240C1F33E0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B581156-EAE8-D342-B0E7-2B1FF6ABBB72}"/>
              </a:ext>
            </a:extLst>
          </p:cNvPr>
          <p:cNvSpPr>
            <a:spLocks noGrp="1"/>
          </p:cNvSpPr>
          <p:nvPr>
            <p:ph type="sldNum" sz="quarter" idx="12"/>
          </p:nvPr>
        </p:nvSpPr>
        <p:spPr/>
        <p:txBody>
          <a:bodyPr/>
          <a:lstStyle>
            <a:lvl1pPr>
              <a:defRPr/>
            </a:lvl1pPr>
          </a:lstStyle>
          <a:p>
            <a:fld id="{78307C76-B4A6-174A-B973-D6866AA70F7F}" type="slidenum">
              <a:rPr lang="en-US" altLang="en-US"/>
              <a:pPr/>
              <a:t>‹#›</a:t>
            </a:fld>
            <a:endParaRPr lang="en-US" altLang="en-US"/>
          </a:p>
        </p:txBody>
      </p:sp>
    </p:spTree>
    <p:extLst>
      <p:ext uri="{BB962C8B-B14F-4D97-AF65-F5344CB8AC3E}">
        <p14:creationId xmlns:p14="http://schemas.microsoft.com/office/powerpoint/2010/main" val="1480147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687189"/>
            <a:ext cx="7534430" cy="11430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5"/>
          <p:cNvSpPr>
            <a:spLocks noGrp="1"/>
          </p:cNvSpPr>
          <p:nvPr>
            <p:ph type="body" sz="quarter" idx="10"/>
          </p:nvPr>
        </p:nvSpPr>
        <p:spPr>
          <a:xfrm>
            <a:off x="811213" y="1886221"/>
            <a:ext cx="7534275" cy="3011487"/>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71808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106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ort Drop Quote, La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lstStyle>
            <a:lvl1pPr marL="0" indent="0">
              <a:buNone/>
              <a:defRPr/>
            </a:lvl1pPr>
          </a:lstStyle>
          <a:p>
            <a:endParaRPr lang="en-US"/>
          </a:p>
        </p:txBody>
      </p:sp>
      <p:sp>
        <p:nvSpPr>
          <p:cNvPr id="4" name="Title Placeholder 1"/>
          <p:cNvSpPr>
            <a:spLocks noGrp="1"/>
          </p:cNvSpPr>
          <p:nvPr>
            <p:ph type="title" hasCustomPrompt="1"/>
          </p:nvPr>
        </p:nvSpPr>
        <p:spPr>
          <a:xfrm>
            <a:off x="1940215" y="2010661"/>
            <a:ext cx="5300242" cy="3104177"/>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4088788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White Box Short Drop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lstStyle/>
          <a:p>
            <a:endParaRPr lang="en-US"/>
          </a:p>
        </p:txBody>
      </p:sp>
      <p:sp>
        <p:nvSpPr>
          <p:cNvPr id="4" name="Rectangle 3"/>
          <p:cNvSpPr/>
          <p:nvPr userDrawn="1"/>
        </p:nvSpPr>
        <p:spPr>
          <a:xfrm>
            <a:off x="1023021" y="1059712"/>
            <a:ext cx="7114125" cy="4738575"/>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ato Regular"/>
            </a:endParaRPr>
          </a:p>
        </p:txBody>
      </p:sp>
      <p:sp>
        <p:nvSpPr>
          <p:cNvPr id="5" name="Title Placeholder 1"/>
          <p:cNvSpPr>
            <a:spLocks noGrp="1"/>
          </p:cNvSpPr>
          <p:nvPr>
            <p:ph type="title" hasCustomPrompt="1"/>
          </p:nvPr>
        </p:nvSpPr>
        <p:spPr>
          <a:xfrm>
            <a:off x="1940215" y="2010661"/>
            <a:ext cx="5300242" cy="3104177"/>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1839495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163359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6184" y="482088"/>
            <a:ext cx="8031317" cy="58203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Tree>
    <p:extLst>
      <p:ext uri="{BB962C8B-B14F-4D97-AF65-F5344CB8AC3E}">
        <p14:creationId xmlns:p14="http://schemas.microsoft.com/office/powerpoint/2010/main" val="87431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331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687189"/>
            <a:ext cx="7534430" cy="11430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5"/>
          <p:cNvSpPr>
            <a:spLocks noGrp="1"/>
          </p:cNvSpPr>
          <p:nvPr>
            <p:ph type="body" sz="quarter" idx="10"/>
          </p:nvPr>
        </p:nvSpPr>
        <p:spPr>
          <a:xfrm>
            <a:off x="811213" y="1886221"/>
            <a:ext cx="7534275" cy="3011487"/>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22414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693735"/>
            <a:ext cx="7534430" cy="1143000"/>
          </a:xfrm>
          <a:prstGeom prst="rect">
            <a:avLst/>
          </a:prstGeom>
        </p:spPr>
        <p:txBody>
          <a:bodyPr vert="horz" lIns="91440" tIns="45720" rIns="91440" bIns="45720" rtlCol="0" anchor="ctr">
            <a:normAutofit/>
          </a:bodyPr>
          <a:lstStyle>
            <a:lvl1pPr algn="l">
              <a:defRPr/>
            </a:lvl1pPr>
          </a:lstStyle>
          <a:p>
            <a:r>
              <a:rPr lang="en-US" dirty="0"/>
              <a:t>Click to edit master title style</a:t>
            </a:r>
          </a:p>
        </p:txBody>
      </p:sp>
      <p:sp>
        <p:nvSpPr>
          <p:cNvPr id="6" name="Text Placeholder 5"/>
          <p:cNvSpPr>
            <a:spLocks noGrp="1"/>
          </p:cNvSpPr>
          <p:nvPr>
            <p:ph type="body" sz="quarter" idx="10"/>
          </p:nvPr>
        </p:nvSpPr>
        <p:spPr>
          <a:xfrm>
            <a:off x="811213" y="1917626"/>
            <a:ext cx="7534275" cy="2938995"/>
          </a:xfrm>
        </p:spPr>
        <p:txBody>
          <a:bodyPr/>
          <a:lstStyle>
            <a:lvl1pPr>
              <a:lnSpc>
                <a:spcPct val="130000"/>
              </a:lnSpc>
              <a:defRPr>
                <a:solidFill>
                  <a:srgbClr val="585E60"/>
                </a:solidFill>
                <a:latin typeface="Noto Serif"/>
                <a:cs typeface="Noto Serif"/>
              </a:defRPr>
            </a:lvl1pPr>
            <a:lvl2pPr>
              <a:lnSpc>
                <a:spcPct val="130000"/>
              </a:lnSpc>
              <a:defRPr>
                <a:solidFill>
                  <a:srgbClr val="585E60"/>
                </a:solidFill>
                <a:latin typeface="Noto Serif"/>
                <a:cs typeface="Noto Serif"/>
              </a:defRPr>
            </a:lvl2pPr>
            <a:lvl3pPr>
              <a:lnSpc>
                <a:spcPct val="130000"/>
              </a:lnSpc>
              <a:defRPr>
                <a:solidFill>
                  <a:srgbClr val="585E60"/>
                </a:solidFill>
                <a:latin typeface="Noto Serif"/>
                <a:cs typeface="Noto Serif"/>
              </a:defRPr>
            </a:lvl3pPr>
            <a:lvl4pPr>
              <a:lnSpc>
                <a:spcPct val="130000"/>
              </a:lnSpc>
              <a:defRPr>
                <a:solidFill>
                  <a:srgbClr val="585E60"/>
                </a:solidFill>
                <a:latin typeface="Noto Serif"/>
                <a:cs typeface="Noto Serif"/>
              </a:defRPr>
            </a:lvl4pPr>
            <a:lvl5pPr>
              <a:lnSpc>
                <a:spcPct val="130000"/>
              </a:lnSpc>
              <a:defRPr>
                <a:solidFill>
                  <a:srgbClr val="585E60"/>
                </a:solidFill>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834747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287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y Heading and Subhead w/Log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976313" y="693203"/>
            <a:ext cx="7176482" cy="953787"/>
          </a:xfrm>
        </p:spPr>
        <p:txBody>
          <a:bodyPr>
            <a:normAutofit/>
          </a:bodyPr>
          <a:lstStyle>
            <a:lvl1pPr algn="l">
              <a:defRPr sz="4000"/>
            </a:lvl1pPr>
          </a:lstStyle>
          <a:p>
            <a:r>
              <a:rPr lang="en-US" dirty="0"/>
              <a:t>Click to edit master title style</a:t>
            </a:r>
          </a:p>
        </p:txBody>
      </p:sp>
      <p:sp>
        <p:nvSpPr>
          <p:cNvPr id="5" name="Subtitle 2"/>
          <p:cNvSpPr>
            <a:spLocks noGrp="1"/>
          </p:cNvSpPr>
          <p:nvPr>
            <p:ph type="subTitle" idx="1" hasCustomPrompt="1"/>
          </p:nvPr>
        </p:nvSpPr>
        <p:spPr>
          <a:xfrm>
            <a:off x="976313" y="1776331"/>
            <a:ext cx="7176482" cy="1269892"/>
          </a:xfrm>
        </p:spPr>
        <p:txBody>
          <a:bodyPr>
            <a:normAutofit/>
          </a:bodyPr>
          <a:lstStyle>
            <a:lvl1pPr marL="0" indent="0" algn="l">
              <a:buNone/>
              <a:defRPr sz="1800">
                <a:solidFill>
                  <a:srgbClr val="FFFFFF"/>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 Placeholder 4"/>
          <p:cNvSpPr>
            <a:spLocks noGrp="1"/>
          </p:cNvSpPr>
          <p:nvPr>
            <p:ph type="body" sz="quarter" idx="10" hasCustomPrompt="1"/>
          </p:nvPr>
        </p:nvSpPr>
        <p:spPr>
          <a:xfrm>
            <a:off x="976313" y="3693228"/>
            <a:ext cx="7175500" cy="1598613"/>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7" name="Text Placeholder 7"/>
          <p:cNvSpPr>
            <a:spLocks noGrp="1"/>
          </p:cNvSpPr>
          <p:nvPr>
            <p:ph type="body" sz="quarter" idx="11" hasCustomPrompt="1"/>
          </p:nvPr>
        </p:nvSpPr>
        <p:spPr>
          <a:xfrm>
            <a:off x="976639" y="3139753"/>
            <a:ext cx="7175500" cy="459107"/>
          </a:xfrm>
        </p:spPr>
        <p:txBody>
          <a:bodyPr>
            <a:normAutofit/>
          </a:bodyPr>
          <a:lstStyle>
            <a:lvl1pPr marL="0" indent="0">
              <a:buNone/>
              <a:defRPr sz="2400" baseline="0">
                <a:solidFill>
                  <a:schemeClr val="bg1"/>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
        <p:nvSpPr>
          <p:cNvPr id="8" name="Slide Number Placeholder 5"/>
          <p:cNvSpPr>
            <a:spLocks noGrp="1"/>
          </p:cNvSpPr>
          <p:nvPr userDrawn="1"/>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611636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687189"/>
            <a:ext cx="7534430" cy="11430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5"/>
          <p:cNvSpPr>
            <a:spLocks noGrp="1"/>
          </p:cNvSpPr>
          <p:nvPr>
            <p:ph type="body" sz="quarter" idx="10"/>
          </p:nvPr>
        </p:nvSpPr>
        <p:spPr>
          <a:xfrm>
            <a:off x="811213" y="1886221"/>
            <a:ext cx="7534275" cy="3011487"/>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userDrawn="1"/>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892979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y Short Drop Quote ">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940215" y="1774101"/>
            <a:ext cx="5585469" cy="3340740"/>
          </a:xfrm>
        </p:spPr>
        <p:txBody>
          <a:bodyPr>
            <a:normAutofit/>
          </a:bodyPr>
          <a:lstStyle>
            <a:lvl1pPr marL="228600" indent="-173736">
              <a:buNone/>
              <a:defRPr sz="4400" b="0" i="0" baseline="0">
                <a:latin typeface="Lato Regular"/>
                <a:cs typeface="Lato Regular"/>
              </a:defRPr>
            </a:lvl1pPr>
            <a:lvl2pPr>
              <a:defRPr b="0" i="0">
                <a:latin typeface="Lato Light"/>
                <a:cs typeface="Lato Light"/>
              </a:defRPr>
            </a:lvl2pPr>
            <a:lvl3pPr>
              <a:defRPr b="0" i="0">
                <a:latin typeface="Lato Light"/>
                <a:cs typeface="Lato Light"/>
              </a:defRPr>
            </a:lvl3pPr>
            <a:lvl4pPr>
              <a:defRPr b="0" i="0">
                <a:latin typeface="Lato Light"/>
                <a:cs typeface="Lato Light"/>
              </a:defRPr>
            </a:lvl4pPr>
            <a:lvl5pPr>
              <a:defRPr b="0" i="0">
                <a:latin typeface="Lato Light"/>
                <a:cs typeface="Lato Light"/>
              </a:defRPr>
            </a:lvl5pPr>
          </a:lstStyle>
          <a:p>
            <a:pPr lvl="0"/>
            <a:r>
              <a:rPr lang="en-US" dirty="0"/>
              <a:t>“Click to edit drop quote style”</a:t>
            </a:r>
          </a:p>
        </p:txBody>
      </p:sp>
      <p:sp>
        <p:nvSpPr>
          <p:cNvPr id="3" name="Slide Number Placeholder 5"/>
          <p:cNvSpPr>
            <a:spLocks noGrp="1"/>
          </p:cNvSpPr>
          <p:nvPr userDrawn="1"/>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1616783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586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y Long Drop Quote, Noto Serif">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02922" y="980126"/>
            <a:ext cx="7604983" cy="3370427"/>
          </a:xfrm>
        </p:spPr>
        <p:txBody>
          <a:bodyPr>
            <a:normAutofit/>
          </a:bodyPr>
          <a:lstStyle>
            <a:lvl1pPr algn="l">
              <a:lnSpc>
                <a:spcPct val="120000"/>
              </a:lnSpc>
              <a:defRPr sz="2800" baseline="0">
                <a:solidFill>
                  <a:schemeClr val="bg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4" name="Text Placeholder 4"/>
          <p:cNvSpPr>
            <a:spLocks noGrp="1"/>
          </p:cNvSpPr>
          <p:nvPr>
            <p:ph type="body" sz="quarter" idx="10" hasCustomPrompt="1"/>
          </p:nvPr>
        </p:nvSpPr>
        <p:spPr>
          <a:xfrm>
            <a:off x="802922" y="4779720"/>
            <a:ext cx="4111625" cy="504825"/>
          </a:xfrm>
        </p:spPr>
        <p:txBody>
          <a:bodyPr/>
          <a:lstStyle>
            <a:lvl1pPr marL="0" indent="0">
              <a:buNone/>
              <a:defRPr sz="2000"/>
            </a:lvl1pPr>
          </a:lstStyle>
          <a:p>
            <a:pPr lvl="0"/>
            <a:r>
              <a:rPr lang="en-US" dirty="0"/>
              <a:t>— Click to add attribution</a:t>
            </a:r>
          </a:p>
        </p:txBody>
      </p:sp>
      <p:sp>
        <p:nvSpPr>
          <p:cNvPr id="5" name="Slide Number Placeholder 5"/>
          <p:cNvSpPr>
            <a:spLocks noGrp="1"/>
          </p:cNvSpPr>
          <p:nvPr userDrawn="1"/>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bg1"/>
                </a:solidFill>
                <a:latin typeface="Noto Serif" charset="0"/>
                <a:ea typeface="Noto Serif" charset="0"/>
                <a:cs typeface="Noto Serif" charset="0"/>
              </a:rPr>
              <a:pPr algn="l"/>
              <a:t>‹#›</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1912443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Grey Blank">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64852"/>
              </a:solidFill>
              <a:latin typeface="Lato Regular"/>
            </a:endParaRPr>
          </a:p>
        </p:txBody>
      </p:sp>
    </p:spTree>
    <p:extLst>
      <p:ext uri="{BB962C8B-B14F-4D97-AF65-F5344CB8AC3E}">
        <p14:creationId xmlns:p14="http://schemas.microsoft.com/office/powerpoint/2010/main" val="71908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hoto and Bullet Text w/Logo">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0" y="0"/>
            <a:ext cx="2445847"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Title Placeholder 1"/>
          <p:cNvSpPr>
            <a:spLocks noGrp="1"/>
          </p:cNvSpPr>
          <p:nvPr>
            <p:ph type="title" hasCustomPrompt="1"/>
          </p:nvPr>
        </p:nvSpPr>
        <p:spPr>
          <a:xfrm>
            <a:off x="3174898" y="682610"/>
            <a:ext cx="5467880" cy="752528"/>
          </a:xfrm>
          <a:prstGeom prst="rect">
            <a:avLst/>
          </a:prstGeom>
        </p:spPr>
        <p:txBody>
          <a:bodyPr vert="horz" lIns="91440" tIns="45720" rIns="91440" bIns="45720" rtlCol="0" anchor="ctr">
            <a:noAutofit/>
          </a:bodyPr>
          <a:lstStyle>
            <a:lvl1pPr algn="l">
              <a:defRPr sz="3200"/>
            </a:lvl1pPr>
          </a:lstStyle>
          <a:p>
            <a:r>
              <a:rPr lang="en-US" dirty="0"/>
              <a:t>Click to edit master title style</a:t>
            </a:r>
          </a:p>
        </p:txBody>
      </p:sp>
      <p:sp>
        <p:nvSpPr>
          <p:cNvPr id="10" name="Text Placeholder 2"/>
          <p:cNvSpPr>
            <a:spLocks noGrp="1"/>
          </p:cNvSpPr>
          <p:nvPr>
            <p:ph idx="10" hasCustomPrompt="1"/>
          </p:nvPr>
        </p:nvSpPr>
        <p:spPr>
          <a:xfrm>
            <a:off x="3174898" y="1540962"/>
            <a:ext cx="5300242" cy="3314757"/>
          </a:xfrm>
          <a:prstGeom prst="rect">
            <a:avLst/>
          </a:prstGeom>
        </p:spPr>
        <p:txBody>
          <a:bodyPr vert="horz" lIns="91440" tIns="45720" rIns="91440" bIns="45720" rtlCol="0">
            <a:normAutofit/>
          </a:bodyPr>
          <a:lstStyle>
            <a:lvl1pPr>
              <a:lnSpc>
                <a:spcPct val="130000"/>
              </a:lnSpc>
              <a:defRPr sz="2000">
                <a:solidFill>
                  <a:srgbClr val="585E60"/>
                </a:solidFill>
                <a:latin typeface="Noto Serif"/>
                <a:cs typeface="Noto Serif"/>
              </a:defRPr>
            </a:lvl1pPr>
            <a:lvl2pPr>
              <a:lnSpc>
                <a:spcPct val="130000"/>
              </a:lnSpc>
              <a:defRPr sz="2000">
                <a:solidFill>
                  <a:srgbClr val="585E60"/>
                </a:solidFill>
                <a:latin typeface="Noto Serif"/>
                <a:cs typeface="Noto Serif"/>
              </a:defRPr>
            </a:lvl2pPr>
            <a:lvl3pPr>
              <a:lnSpc>
                <a:spcPct val="130000"/>
              </a:lnSpc>
              <a:defRPr sz="2000">
                <a:solidFill>
                  <a:srgbClr val="585E60"/>
                </a:solidFill>
                <a:latin typeface="Noto Serif"/>
                <a:cs typeface="Noto Serif"/>
              </a:defRPr>
            </a:lvl3pPr>
            <a:lvl4pPr>
              <a:lnSpc>
                <a:spcPct val="130000"/>
              </a:lnSpc>
              <a:defRPr sz="2000">
                <a:solidFill>
                  <a:srgbClr val="585E60"/>
                </a:solidFill>
                <a:latin typeface="Noto Serif"/>
                <a:cs typeface="Noto Serif"/>
              </a:defRPr>
            </a:lvl4pPr>
            <a:lvl5pPr>
              <a:lnSpc>
                <a:spcPct val="130000"/>
              </a:lnSpc>
              <a:defRPr sz="2000">
                <a:solidFill>
                  <a:srgbClr val="585E60"/>
                </a:solidFill>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376185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Bulleted Lis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254" y="683764"/>
            <a:ext cx="7957748" cy="82821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sz="half" idx="1" hasCustomPrompt="1"/>
          </p:nvPr>
        </p:nvSpPr>
        <p:spPr>
          <a:xfrm>
            <a:off x="575254" y="1634014"/>
            <a:ext cx="3920546" cy="3890908"/>
          </a:xfrm>
        </p:spPr>
        <p:txBody>
          <a:bodyPr>
            <a:normAutofit/>
          </a:bodyPr>
          <a:lstStyle>
            <a:lvl1pPr>
              <a:defRPr sz="2000" b="0" i="0">
                <a:solidFill>
                  <a:srgbClr val="585E60"/>
                </a:solidFill>
                <a:latin typeface="Noto Serif"/>
                <a:cs typeface="Noto Serif"/>
              </a:defRPr>
            </a:lvl1pPr>
            <a:lvl2pPr>
              <a:defRPr sz="2000" b="0" i="0">
                <a:solidFill>
                  <a:srgbClr val="585E60"/>
                </a:solidFill>
                <a:latin typeface="Noto Serif"/>
                <a:cs typeface="Noto Serif"/>
              </a:defRPr>
            </a:lvl2pPr>
            <a:lvl3pPr>
              <a:defRPr sz="2000" b="0" i="0">
                <a:solidFill>
                  <a:srgbClr val="585E60"/>
                </a:solidFill>
                <a:latin typeface="Noto Serif"/>
                <a:cs typeface="Noto Serif"/>
              </a:defRPr>
            </a:lvl3pPr>
            <a:lvl4pPr>
              <a:defRPr sz="2000" b="0" i="0">
                <a:solidFill>
                  <a:srgbClr val="585E60"/>
                </a:solidFill>
                <a:latin typeface="Noto Serif"/>
                <a:cs typeface="Noto Serif"/>
              </a:defRPr>
            </a:lvl4pPr>
            <a:lvl5pPr>
              <a:defRPr sz="2000" b="0" i="0">
                <a:solidFill>
                  <a:srgbClr val="585E60"/>
                </a:solidFill>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1634013"/>
            <a:ext cx="3884802" cy="3890909"/>
          </a:xfrm>
        </p:spPr>
        <p:txBody>
          <a:bodyPr>
            <a:normAutofit/>
          </a:bodyPr>
          <a:lstStyle>
            <a:lvl1pPr>
              <a:defRPr sz="2000">
                <a:solidFill>
                  <a:srgbClr val="585E60"/>
                </a:solidFill>
                <a:latin typeface="Noto Serif"/>
                <a:cs typeface="Noto Serif"/>
              </a:defRPr>
            </a:lvl1pPr>
            <a:lvl2pPr>
              <a:defRPr sz="2000">
                <a:solidFill>
                  <a:srgbClr val="585E60"/>
                </a:solidFill>
                <a:latin typeface="Noto Serif"/>
                <a:cs typeface="Noto Serif"/>
              </a:defRPr>
            </a:lvl2pPr>
            <a:lvl3pPr>
              <a:defRPr sz="2000">
                <a:solidFill>
                  <a:srgbClr val="585E60"/>
                </a:solidFill>
                <a:latin typeface="Noto Serif"/>
                <a:cs typeface="Noto Serif"/>
              </a:defRPr>
            </a:lvl3pPr>
            <a:lvl4pPr>
              <a:defRPr sz="2000">
                <a:solidFill>
                  <a:srgbClr val="585E60"/>
                </a:solidFill>
                <a:latin typeface="Noto Serif"/>
                <a:cs typeface="Noto Serif"/>
              </a:defRPr>
            </a:lvl4pPr>
            <a:lvl5pPr>
              <a:defRPr sz="2000">
                <a:solidFill>
                  <a:srgbClr val="585E60"/>
                </a:solidFill>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userDrawn="1"/>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96032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 Slide w/Logo">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987746" y="1187581"/>
            <a:ext cx="7243471" cy="451517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3" name="Text Placeholder 2"/>
          <p:cNvSpPr>
            <a:spLocks noGrp="1"/>
          </p:cNvSpPr>
          <p:nvPr>
            <p:ph type="body" sz="quarter" idx="10" hasCustomPrompt="1"/>
          </p:nvPr>
        </p:nvSpPr>
        <p:spPr>
          <a:xfrm>
            <a:off x="575864" y="493443"/>
            <a:ext cx="4597400" cy="447218"/>
          </a:xfrm>
        </p:spPr>
        <p:txBody>
          <a:bodyPr/>
          <a:lstStyle>
            <a:lvl1pPr marL="0" indent="0">
              <a:buNone/>
              <a:defRPr b="0" i="0">
                <a:solidFill>
                  <a:schemeClr val="accent4"/>
                </a:solidFill>
                <a:latin typeface="Lato Regular"/>
                <a:cs typeface="Lato Regular"/>
              </a:defRPr>
            </a:lvl1pPr>
            <a:lvl2pPr marL="457200" indent="0">
              <a:buNone/>
              <a:defRPr/>
            </a:lvl2pPr>
            <a:lvl3pPr marL="914400" indent="0">
              <a:buNone/>
              <a:defRPr/>
            </a:lvl3pPr>
            <a:lvl4pPr marL="1371600" indent="0">
              <a:buNone/>
              <a:defRPr/>
            </a:lvl4pPr>
          </a:lstStyle>
          <a:p>
            <a:pPr lvl="0"/>
            <a:r>
              <a:rPr lang="en-US" dirty="0"/>
              <a:t>Title of Object</a:t>
            </a:r>
          </a:p>
        </p:txBody>
      </p:sp>
      <p:sp>
        <p:nvSpPr>
          <p:cNvPr id="4" name="Slide Number Placeholder 5"/>
          <p:cNvSpPr>
            <a:spLocks noGrp="1"/>
          </p:cNvSpPr>
          <p:nvPr userDrawn="1"/>
        </p:nvSpPr>
        <p:spPr>
          <a:xfrm>
            <a:off x="211579" y="636684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72320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Drop Quote, Lato ">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940215" y="2010661"/>
            <a:ext cx="5300242" cy="3104177"/>
          </a:xfrm>
          <a:prstGeom prst="rect">
            <a:avLst/>
          </a:prstGeom>
        </p:spPr>
        <p:txBody>
          <a:bodyPr vert="horz" lIns="91440" tIns="45720" rIns="91440" bIns="45720" rtlCol="0" anchor="ctr">
            <a:normAutofit/>
          </a:bodyPr>
          <a:lstStyle>
            <a:lvl1pPr marL="228600" indent="-173736" algn="l">
              <a:defRPr baseline="0"/>
            </a:lvl1pPr>
          </a:lstStyle>
          <a:p>
            <a:r>
              <a:rPr lang="en-US" dirty="0"/>
              <a:t>“Click to add short drop quote”</a:t>
            </a:r>
            <a:br>
              <a:rPr lang="en-US" dirty="0"/>
            </a:br>
            <a:endParaRPr lang="en-US" dirty="0"/>
          </a:p>
        </p:txBody>
      </p:sp>
      <p:sp>
        <p:nvSpPr>
          <p:cNvPr id="3" name="Slide Number Placeholder 5"/>
          <p:cNvSpPr>
            <a:spLocks noGrp="1"/>
          </p:cNvSpPr>
          <p:nvPr userDrawn="1"/>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12190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er Drop Quote, Noto Seri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922" y="980126"/>
            <a:ext cx="7604983" cy="3464874"/>
          </a:xfrm>
        </p:spPr>
        <p:txBody>
          <a:bodyPr>
            <a:normAutofit/>
          </a:bodyPr>
          <a:lstStyle>
            <a:lvl1pPr algn="l">
              <a:lnSpc>
                <a:spcPct val="120000"/>
              </a:lnSpc>
              <a:defRPr sz="2800" baseline="0">
                <a:solidFill>
                  <a:srgbClr val="585E60"/>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5" name="Text Placeholder 4"/>
          <p:cNvSpPr>
            <a:spLocks noGrp="1"/>
          </p:cNvSpPr>
          <p:nvPr>
            <p:ph type="body" sz="quarter" idx="10" hasCustomPrompt="1"/>
          </p:nvPr>
        </p:nvSpPr>
        <p:spPr>
          <a:xfrm>
            <a:off x="802922" y="5067404"/>
            <a:ext cx="4111625" cy="504825"/>
          </a:xfrm>
        </p:spPr>
        <p:txBody>
          <a:bodyPr/>
          <a:lstStyle>
            <a:lvl1pPr marL="0" indent="0">
              <a:buNone/>
              <a:defRPr sz="2000">
                <a:solidFill>
                  <a:srgbClr val="585E60"/>
                </a:solidFill>
              </a:defRPr>
            </a:lvl1pPr>
          </a:lstStyle>
          <a:p>
            <a:pPr lvl="0"/>
            <a:r>
              <a:rPr lang="en-US" dirty="0"/>
              <a:t>— Click to add attribution</a:t>
            </a:r>
          </a:p>
        </p:txBody>
      </p:sp>
      <p:sp>
        <p:nvSpPr>
          <p:cNvPr id="4" name="Slide Number Placeholder 5"/>
          <p:cNvSpPr>
            <a:spLocks noGrp="1"/>
          </p:cNvSpPr>
          <p:nvPr userDrawn="1"/>
        </p:nvSpPr>
        <p:spPr>
          <a:xfrm>
            <a:off x="211579" y="636684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164284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and Log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a:solidFill>
                  <a:schemeClr val="accent3"/>
                </a:solidFill>
              </a:defRPr>
            </a:lvl1pPr>
          </a:lstStyle>
          <a:p>
            <a:r>
              <a:rPr lang="en-US" dirty="0"/>
              <a:t>Click to edit title style</a:t>
            </a:r>
          </a:p>
        </p:txBody>
      </p:sp>
      <p:sp>
        <p:nvSpPr>
          <p:cNvPr id="3" name="Slide Number Placeholder 5"/>
          <p:cNvSpPr>
            <a:spLocks noGrp="1"/>
          </p:cNvSpPr>
          <p:nvPr userDrawn="1"/>
        </p:nvSpPr>
        <p:spPr>
          <a:xfrm>
            <a:off x="211579" y="6366845"/>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A59DB8F-8FAF-2B4A-8A2B-8E81A1CA772A}" type="slidenum">
              <a:rPr lang="en-US" sz="1200" smtClean="0">
                <a:solidFill>
                  <a:schemeClr val="tx2"/>
                </a:solidFill>
                <a:latin typeface="Noto Serif" charset="0"/>
                <a:ea typeface="Noto Serif" charset="0"/>
                <a:cs typeface="Noto Serif" charset="0"/>
              </a:rPr>
              <a:pPr algn="l"/>
              <a:t>‹#›</a:t>
            </a:fld>
            <a:endParaRPr lang="en-US" sz="1200">
              <a:solidFill>
                <a:schemeClr val="tx2"/>
              </a:solidFill>
              <a:latin typeface="Noto Serif" charset="0"/>
              <a:ea typeface="Noto Serif" charset="0"/>
              <a:cs typeface="Noto Serif" charset="0"/>
            </a:endParaRPr>
          </a:p>
        </p:txBody>
      </p:sp>
    </p:spTree>
    <p:extLst>
      <p:ext uri="{BB962C8B-B14F-4D97-AF65-F5344CB8AC3E}">
        <p14:creationId xmlns:p14="http://schemas.microsoft.com/office/powerpoint/2010/main" val="2172137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70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922" y="677164"/>
            <a:ext cx="7604983" cy="8282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02922" y="1885144"/>
            <a:ext cx="7604983" cy="2985525"/>
          </a:xfrm>
          <a:prstGeom prst="rect">
            <a:avLst/>
          </a:prstGeom>
        </p:spPr>
        <p:txBody>
          <a:bodyPr vert="horz" lIns="91440" tIns="45720" rIns="91440" bIns="45720" rtlCol="0">
            <a:normAutofit/>
          </a:bodyPr>
          <a:lstStyle/>
          <a:p>
            <a:pPr lvl="0"/>
            <a:r>
              <a:rPr lang="en-US" dirty="0"/>
              <a:t>Click to edit master text style</a:t>
            </a:r>
          </a:p>
        </p:txBody>
      </p:sp>
      <p:pic>
        <p:nvPicPr>
          <p:cNvPr id="4" name="Picture 3" descr="OHSU-RGB-1CGRAY-POS.eps"/>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466700" y="5879300"/>
            <a:ext cx="430860" cy="739091"/>
          </a:xfrm>
          <a:prstGeom prst="rect">
            <a:avLst/>
          </a:prstGeom>
        </p:spPr>
      </p:pic>
    </p:spTree>
    <p:extLst>
      <p:ext uri="{BB962C8B-B14F-4D97-AF65-F5344CB8AC3E}">
        <p14:creationId xmlns:p14="http://schemas.microsoft.com/office/powerpoint/2010/main" val="3191492143"/>
      </p:ext>
    </p:extLst>
  </p:cSld>
  <p:clrMap bg1="lt1" tx1="dk1" bg2="lt2" tx2="dk2" accent1="accent1" accent2="accent2" accent3="accent3" accent4="accent4" accent5="accent5" accent6="accent6" hlink="hlink" folHlink="folHlink"/>
  <p:sldLayoutIdLst>
    <p:sldLayoutId id="2147483659" r:id="rId1"/>
    <p:sldLayoutId id="2147483687" r:id="rId2"/>
    <p:sldLayoutId id="2147483649" r:id="rId3"/>
    <p:sldLayoutId id="2147483662" r:id="rId4"/>
    <p:sldLayoutId id="2147483650" r:id="rId5"/>
    <p:sldLayoutId id="2147483669" r:id="rId6"/>
    <p:sldLayoutId id="2147483685" r:id="rId7"/>
    <p:sldLayoutId id="2147483689" r:id="rId8"/>
    <p:sldLayoutId id="2147483679" r:id="rId9"/>
    <p:sldLayoutId id="2147483690" r:id="rId10"/>
    <p:sldLayoutId id="2147483691" r:id="rId11"/>
    <p:sldLayoutId id="2147483694" r:id="rId12"/>
    <p:sldLayoutId id="2147483695" r:id="rId13"/>
  </p:sldLayoutIdLst>
  <p:hf sldNum="0" hdr="0" ftr="0" dt="0"/>
  <p:txStyles>
    <p:titleStyle>
      <a:lvl1pPr algn="ctr" defTabSz="457200" rtl="0" eaLnBrk="1" latinLnBrk="0" hangingPunct="1">
        <a:spcBef>
          <a:spcPct val="0"/>
        </a:spcBef>
        <a:buNone/>
        <a:defRPr sz="4400" b="0" i="0" kern="1200">
          <a:solidFill>
            <a:schemeClr val="accent3"/>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Noto Serif"/>
          <a:ea typeface="+mn-ea"/>
          <a:cs typeface="Noto Serif"/>
        </a:defRPr>
      </a:lvl1pPr>
      <a:lvl2pPr marL="742950" indent="-285750" algn="l" defTabSz="457200" rtl="0" eaLnBrk="1" latinLnBrk="0" hangingPunct="1">
        <a:spcBef>
          <a:spcPct val="20000"/>
        </a:spcBef>
        <a:buFont typeface="Arial"/>
        <a:buChar char="–"/>
        <a:defRPr sz="2400" kern="1200">
          <a:solidFill>
            <a:schemeClr val="tx1"/>
          </a:solidFill>
          <a:latin typeface="Lato Regular"/>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5433" y="691263"/>
            <a:ext cx="7334529"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05433" y="2016825"/>
            <a:ext cx="7334529" cy="40672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9758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67" r:id="rId3"/>
    <p:sldLayoutId id="2147483668" r:id="rId4"/>
    <p:sldLayoutId id="2147483670" r:id="rId5"/>
    <p:sldLayoutId id="2147483692" r:id="rId6"/>
    <p:sldLayoutId id="2147483693" r:id="rId7"/>
  </p:sldLayoutIdLst>
  <p:hf sldNum="0" hdr="0" ftr="0" dt="0"/>
  <p:txStyles>
    <p:titleStyle>
      <a:lvl1pPr algn="l" defTabSz="457200" rtl="0" eaLnBrk="1" latinLnBrk="0" hangingPunct="1">
        <a:spcBef>
          <a:spcPct val="0"/>
        </a:spcBef>
        <a:buNone/>
        <a:defRPr sz="4400" b="0" i="0" kern="1200">
          <a:solidFill>
            <a:srgbClr val="002776"/>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3200" b="0" i="0" kern="1200">
          <a:solidFill>
            <a:srgbClr val="585E60"/>
          </a:solidFill>
          <a:latin typeface="Noto Serif"/>
          <a:ea typeface="+mn-ea"/>
          <a:cs typeface="Noto Serif"/>
        </a:defRPr>
      </a:lvl1pPr>
      <a:lvl2pPr marL="742950" indent="-285750" algn="l" defTabSz="457200" rtl="0" eaLnBrk="1" latinLnBrk="0" hangingPunct="1">
        <a:spcBef>
          <a:spcPct val="20000"/>
        </a:spcBef>
        <a:buFont typeface="Arial"/>
        <a:buChar char="–"/>
        <a:defRPr sz="2800" b="0" i="0" kern="1200">
          <a:solidFill>
            <a:srgbClr val="585E60"/>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585E60"/>
          </a:solidFill>
          <a:latin typeface="Noto Serif"/>
          <a:ea typeface="+mn-ea"/>
          <a:cs typeface="Noto Serif"/>
        </a:defRPr>
      </a:lvl3pPr>
      <a:lvl4pPr marL="1600200" indent="-228600" algn="l" defTabSz="457200" rtl="0" eaLnBrk="1" latinLnBrk="0" hangingPunct="1">
        <a:spcBef>
          <a:spcPct val="20000"/>
        </a:spcBef>
        <a:buFont typeface="Arial"/>
        <a:buChar char="–"/>
        <a:defRPr sz="2000" b="0" i="0" kern="1200">
          <a:solidFill>
            <a:srgbClr val="585E60"/>
          </a:solidFill>
          <a:latin typeface="Noto Serif"/>
          <a:ea typeface="+mn-ea"/>
          <a:cs typeface="Noto Serif"/>
        </a:defRPr>
      </a:lvl4pPr>
      <a:lvl5pPr marL="2057400" indent="-228600" algn="l" defTabSz="457200" rtl="0" eaLnBrk="1" latinLnBrk="0" hangingPunct="1">
        <a:spcBef>
          <a:spcPct val="20000"/>
        </a:spcBef>
        <a:buFont typeface="Arial"/>
        <a:buChar char="»"/>
        <a:defRPr sz="2000" b="0" i="0" kern="1200">
          <a:solidFill>
            <a:srgbClr val="585E60"/>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64852"/>
              </a:solidFill>
              <a:latin typeface="Lato Regular"/>
            </a:endParaRPr>
          </a:p>
        </p:txBody>
      </p:sp>
      <p:sp>
        <p:nvSpPr>
          <p:cNvPr id="2" name="Title Placeholder 1"/>
          <p:cNvSpPr>
            <a:spLocks noGrp="1"/>
          </p:cNvSpPr>
          <p:nvPr>
            <p:ph type="title"/>
          </p:nvPr>
        </p:nvSpPr>
        <p:spPr>
          <a:xfrm>
            <a:off x="811362" y="693736"/>
            <a:ext cx="753443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11362" y="2019299"/>
            <a:ext cx="7534430" cy="31430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OHSU-REV.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45792" y="5838286"/>
            <a:ext cx="432452" cy="740664"/>
          </a:xfrm>
          <a:prstGeom prst="rect">
            <a:avLst/>
          </a:prstGeom>
        </p:spPr>
      </p:pic>
    </p:spTree>
    <p:extLst>
      <p:ext uri="{BB962C8B-B14F-4D97-AF65-F5344CB8AC3E}">
        <p14:creationId xmlns:p14="http://schemas.microsoft.com/office/powerpoint/2010/main" val="1399091007"/>
      </p:ext>
    </p:extLst>
  </p:cSld>
  <p:clrMap bg1="lt1" tx1="dk1" bg2="lt2" tx2="dk2" accent1="accent1" accent2="accent2" accent3="accent3" accent4="accent4" accent5="accent5" accent6="accent6" hlink="hlink" folHlink="folHlink"/>
  <p:sldLayoutIdLst>
    <p:sldLayoutId id="2147483681" r:id="rId1"/>
    <p:sldLayoutId id="2147483688" r:id="rId2"/>
    <p:sldLayoutId id="2147483674" r:id="rId3"/>
    <p:sldLayoutId id="2147483682" r:id="rId4"/>
    <p:sldLayoutId id="2147483686" r:id="rId5"/>
  </p:sldLayoutIdLst>
  <p:hf sldNum="0" hdr="0" ftr="0" dt="0"/>
  <p:txStyles>
    <p:titleStyle>
      <a:lvl1pPr algn="l" defTabSz="457200" rtl="0" eaLnBrk="1" latinLnBrk="0" hangingPunct="1">
        <a:spcBef>
          <a:spcPct val="0"/>
        </a:spcBef>
        <a:buNone/>
        <a:defRPr sz="44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64852"/>
              </a:solidFill>
              <a:latin typeface="Lato Regular"/>
            </a:endParaRPr>
          </a:p>
        </p:txBody>
      </p:sp>
      <p:sp>
        <p:nvSpPr>
          <p:cNvPr id="2" name="Title Placeholder 1"/>
          <p:cNvSpPr>
            <a:spLocks noGrp="1"/>
          </p:cNvSpPr>
          <p:nvPr>
            <p:ph type="title"/>
          </p:nvPr>
        </p:nvSpPr>
        <p:spPr>
          <a:xfrm>
            <a:off x="752568" y="667743"/>
            <a:ext cx="7652018" cy="1143000"/>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52568" y="1993305"/>
            <a:ext cx="7652018" cy="40555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7055342"/>
      </p:ext>
    </p:extLst>
  </p:cSld>
  <p:clrMap bg1="lt1" tx1="dk1" bg2="lt2" tx2="dk2" accent1="accent1" accent2="accent2" accent3="accent3" accent4="accent4" accent5="accent5" accent6="accent6" hlink="hlink" folHlink="folHlink"/>
  <p:sldLayoutIdLst>
    <p:sldLayoutId id="2147483678" r:id="rId1"/>
  </p:sldLayoutIdLst>
  <p:hf sldNum="0" hdr="0" ftr="0" dt="0"/>
  <p:txStyles>
    <p:titleStyle>
      <a:lvl1pPr algn="l" defTabSz="457200" rtl="0" eaLnBrk="1" latinLnBrk="0" hangingPunct="1">
        <a:spcBef>
          <a:spcPct val="0"/>
        </a:spcBef>
        <a:buNone/>
        <a:defRPr sz="44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o2.ohsu.edu/information-technology-group/help-desk/it-help-pages/security-review.cf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hyperlink" Target="https://www.atlassian.com/software/confluence" TargetMode="External"/><Relationship Id="rId3" Type="http://schemas.openxmlformats.org/officeDocument/2006/relationships/image" Target="../media/image21.jpeg"/><Relationship Id="rId7" Type="http://schemas.openxmlformats.org/officeDocument/2006/relationships/hyperlink" Target="https://products.office.com/en-us/sharepoint/collaboration"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www.pivotaltracker.com/" TargetMode="External"/><Relationship Id="rId5" Type="http://schemas.openxmlformats.org/officeDocument/2006/relationships/hyperlink" Target="https://github.com/" TargetMode="External"/><Relationship Id="rId4" Type="http://schemas.openxmlformats.org/officeDocument/2006/relationships/hyperlink" Target="https://www.atlassian.com/software/jira"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rnational_Standard_Book_Number"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en.wikipedia.org/wiki/User_story" TargetMode="External"/><Relationship Id="rId4" Type="http://schemas.openxmlformats.org/officeDocument/2006/relationships/hyperlink" Target="https://en.wikipedia.org/wiki/Special:BookSources/978-1-908552-49-5"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1099"/>
            <a:ext cx="9144000" cy="6858000"/>
          </a:xfrm>
          <a:prstGeom prst="rect">
            <a:avLst/>
          </a:prstGeom>
        </p:spPr>
      </p:pic>
      <p:sp>
        <p:nvSpPr>
          <p:cNvPr id="4" name="TextBox 3"/>
          <p:cNvSpPr txBox="1"/>
          <p:nvPr/>
        </p:nvSpPr>
        <p:spPr>
          <a:xfrm>
            <a:off x="622050" y="3862530"/>
            <a:ext cx="6717534" cy="1323439"/>
          </a:xfrm>
          <a:prstGeom prst="rect">
            <a:avLst/>
          </a:prstGeom>
          <a:noFill/>
        </p:spPr>
        <p:txBody>
          <a:bodyPr wrap="square" rtlCol="0">
            <a:spAutoFit/>
          </a:bodyPr>
          <a:lstStyle/>
          <a:p>
            <a:r>
              <a:rPr lang="en-US" sz="4000" b="1" dirty="0">
                <a:solidFill>
                  <a:schemeClr val="bg1"/>
                </a:solidFill>
                <a:latin typeface="Lato Regular"/>
                <a:cs typeface="Lato Regular"/>
              </a:rPr>
              <a:t>Introduction to Agile Project Management Techniques</a:t>
            </a:r>
          </a:p>
        </p:txBody>
      </p:sp>
      <p:cxnSp>
        <p:nvCxnSpPr>
          <p:cNvPr id="6" name="Straight Connector 5" title="Straight line"/>
          <p:cNvCxnSpPr/>
          <p:nvPr/>
        </p:nvCxnSpPr>
        <p:spPr>
          <a:xfrm>
            <a:off x="725731" y="5762880"/>
            <a:ext cx="7594261" cy="864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6" descr="OHSU master brand logo." title="OHSU master brand logo."/>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170" y="2416074"/>
            <a:ext cx="603495" cy="1034025"/>
          </a:xfrm>
          <a:prstGeom prst="rect">
            <a:avLst/>
          </a:prstGeom>
        </p:spPr>
      </p:pic>
      <p:sp>
        <p:nvSpPr>
          <p:cNvPr id="3" name="TextBox 2"/>
          <p:cNvSpPr txBox="1"/>
          <p:nvPr/>
        </p:nvSpPr>
        <p:spPr>
          <a:xfrm>
            <a:off x="658492" y="6148541"/>
            <a:ext cx="6154231" cy="230832"/>
          </a:xfrm>
          <a:prstGeom prst="rect">
            <a:avLst/>
          </a:prstGeom>
          <a:noFill/>
        </p:spPr>
        <p:txBody>
          <a:bodyPr wrap="square" rtlCol="0">
            <a:spAutoFit/>
          </a:bodyPr>
          <a:lstStyle/>
          <a:p>
            <a:r>
              <a:rPr lang="en-US" sz="900" kern="0" spc="80" dirty="0">
                <a:solidFill>
                  <a:schemeClr val="bg1"/>
                </a:solidFill>
                <a:latin typeface="Lato Regular" panose="020F0502020204030203" pitchFamily="34" charset="0"/>
                <a:cs typeface="Lato Light"/>
              </a:rPr>
              <a:t> PRESENTED BY: Justin Ramsdill</a:t>
            </a:r>
          </a:p>
        </p:txBody>
      </p:sp>
    </p:spTree>
    <p:extLst>
      <p:ext uri="{BB962C8B-B14F-4D97-AF65-F5344CB8AC3E}">
        <p14:creationId xmlns:p14="http://schemas.microsoft.com/office/powerpoint/2010/main" val="3144814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900ED32-519E-394F-8091-610AC6630582}" type="slidenum">
              <a:rPr lang="en-US" sz="1200" smtClean="0">
                <a:solidFill>
                  <a:schemeClr val="tx2"/>
                </a:solidFill>
              </a:rPr>
              <a:t>10</a:t>
            </a:fld>
            <a:endParaRPr lang="en-US" sz="1200">
              <a:solidFill>
                <a:schemeClr val="tx2"/>
              </a:solidFill>
            </a:endParaRPr>
          </a:p>
        </p:txBody>
      </p:sp>
      <p:sp>
        <p:nvSpPr>
          <p:cNvPr id="2" name="Title 1">
            <a:extLst>
              <a:ext uri="{FF2B5EF4-FFF2-40B4-BE49-F238E27FC236}">
                <a16:creationId xmlns:a16="http://schemas.microsoft.com/office/drawing/2014/main" id="{BA3637CD-EE37-744E-A829-8CFAE202525F}"/>
              </a:ext>
            </a:extLst>
          </p:cNvPr>
          <p:cNvSpPr>
            <a:spLocks noGrp="1"/>
          </p:cNvSpPr>
          <p:nvPr>
            <p:ph type="title"/>
          </p:nvPr>
        </p:nvSpPr>
        <p:spPr/>
        <p:txBody>
          <a:bodyPr/>
          <a:lstStyle/>
          <a:p>
            <a:pPr algn="ctr"/>
            <a:r>
              <a:rPr lang="en-US"/>
              <a:t>Agile VS Waterfall</a:t>
            </a:r>
          </a:p>
        </p:txBody>
      </p:sp>
      <p:sp>
        <p:nvSpPr>
          <p:cNvPr id="4" name="Content Placeholder 3">
            <a:extLst>
              <a:ext uri="{FF2B5EF4-FFF2-40B4-BE49-F238E27FC236}">
                <a16:creationId xmlns:a16="http://schemas.microsoft.com/office/drawing/2014/main" id="{E7592F5A-8275-5448-A5C3-2C7CFC1188BD}"/>
              </a:ext>
            </a:extLst>
          </p:cNvPr>
          <p:cNvSpPr>
            <a:spLocks noGrp="1"/>
          </p:cNvSpPr>
          <p:nvPr>
            <p:ph sz="half" idx="1"/>
          </p:nvPr>
        </p:nvSpPr>
        <p:spPr/>
        <p:txBody>
          <a:bodyPr>
            <a:normAutofit fontScale="85000" lnSpcReduction="10000"/>
          </a:bodyPr>
          <a:lstStyle/>
          <a:p>
            <a:pPr marL="0" indent="0">
              <a:buNone/>
            </a:pPr>
            <a:r>
              <a:rPr lang="en-US" b="1" u="sng" dirty="0">
                <a:solidFill>
                  <a:srgbClr val="FF0000"/>
                </a:solidFill>
              </a:rPr>
              <a:t>Agile</a:t>
            </a:r>
          </a:p>
          <a:p>
            <a:r>
              <a:rPr lang="en-US" dirty="0">
                <a:solidFill>
                  <a:schemeClr val="tx2">
                    <a:lumMod val="50000"/>
                  </a:schemeClr>
                </a:solidFill>
              </a:rPr>
              <a:t>Separates project lifecycle into sprints</a:t>
            </a:r>
          </a:p>
          <a:p>
            <a:r>
              <a:rPr lang="en-US" dirty="0">
                <a:solidFill>
                  <a:schemeClr val="tx2">
                    <a:lumMod val="50000"/>
                  </a:schemeClr>
                </a:solidFill>
              </a:rPr>
              <a:t>It follows an incremental approach.</a:t>
            </a:r>
          </a:p>
          <a:p>
            <a:r>
              <a:rPr lang="en-US" dirty="0">
                <a:solidFill>
                  <a:schemeClr val="tx2">
                    <a:lumMod val="50000"/>
                  </a:schemeClr>
                </a:solidFill>
              </a:rPr>
              <a:t>In Agile methodology, testing is performed concurrently with software development. </a:t>
            </a:r>
          </a:p>
          <a:p>
            <a:r>
              <a:rPr lang="en-US" dirty="0">
                <a:solidFill>
                  <a:schemeClr val="tx2">
                    <a:lumMod val="50000"/>
                  </a:schemeClr>
                </a:solidFill>
              </a:rPr>
              <a:t>Agile development is a process in which the requirements are expected to change and evolve. </a:t>
            </a:r>
            <a:endParaRPr lang="en-US" b="1" dirty="0">
              <a:solidFill>
                <a:schemeClr val="tx2">
                  <a:lumMod val="50000"/>
                </a:schemeClr>
              </a:solidFill>
            </a:endParaRPr>
          </a:p>
        </p:txBody>
      </p:sp>
      <p:sp>
        <p:nvSpPr>
          <p:cNvPr id="5" name="Content Placeholder 4">
            <a:extLst>
              <a:ext uri="{FF2B5EF4-FFF2-40B4-BE49-F238E27FC236}">
                <a16:creationId xmlns:a16="http://schemas.microsoft.com/office/drawing/2014/main" id="{C84D6541-7A14-F747-B578-98A62CC7EDC1}"/>
              </a:ext>
            </a:extLst>
          </p:cNvPr>
          <p:cNvSpPr>
            <a:spLocks noGrp="1"/>
          </p:cNvSpPr>
          <p:nvPr>
            <p:ph sz="half" idx="2"/>
          </p:nvPr>
        </p:nvSpPr>
        <p:spPr/>
        <p:txBody>
          <a:bodyPr>
            <a:normAutofit fontScale="85000" lnSpcReduction="10000"/>
          </a:bodyPr>
          <a:lstStyle/>
          <a:p>
            <a:pPr marL="0" indent="0">
              <a:buNone/>
            </a:pPr>
            <a:r>
              <a:rPr lang="en-US" b="1" u="sng" dirty="0">
                <a:solidFill>
                  <a:srgbClr val="FFC000"/>
                </a:solidFill>
              </a:rPr>
              <a:t>Waterfall</a:t>
            </a:r>
          </a:p>
          <a:p>
            <a:r>
              <a:rPr lang="en-US" dirty="0">
                <a:solidFill>
                  <a:schemeClr val="tx2">
                    <a:lumMod val="50000"/>
                  </a:schemeClr>
                </a:solidFill>
              </a:rPr>
              <a:t>Software development process is divided into distinct phases.</a:t>
            </a:r>
          </a:p>
          <a:p>
            <a:r>
              <a:rPr lang="en-US" dirty="0">
                <a:solidFill>
                  <a:schemeClr val="tx2">
                    <a:lumMod val="50000"/>
                  </a:schemeClr>
                </a:solidFill>
              </a:rPr>
              <a:t>Waterfall methodology is a sequential design process. </a:t>
            </a:r>
          </a:p>
          <a:p>
            <a:r>
              <a:rPr lang="en-US" dirty="0">
                <a:solidFill>
                  <a:schemeClr val="tx2">
                    <a:lumMod val="50000"/>
                  </a:schemeClr>
                </a:solidFill>
              </a:rPr>
              <a:t>Business analysis prepares requirements before the beginning of the project.</a:t>
            </a:r>
          </a:p>
          <a:p>
            <a:r>
              <a:rPr lang="en-US" dirty="0">
                <a:solidFill>
                  <a:schemeClr val="tx2">
                    <a:lumMod val="50000"/>
                  </a:schemeClr>
                </a:solidFill>
              </a:rPr>
              <a:t>Team coordination/synchronization is very limited.</a:t>
            </a:r>
          </a:p>
          <a:p>
            <a:r>
              <a:rPr lang="en-US" dirty="0">
                <a:solidFill>
                  <a:schemeClr val="tx2">
                    <a:lumMod val="50000"/>
                  </a:schemeClr>
                </a:solidFill>
              </a:rPr>
              <a:t>The method is ideal for projects which have definite requirements and changes not at all expected. </a:t>
            </a:r>
            <a:endParaRPr lang="en-US" b="1" dirty="0">
              <a:solidFill>
                <a:schemeClr val="tx2">
                  <a:lumMod val="50000"/>
                </a:schemeClr>
              </a:solidFill>
            </a:endParaRPr>
          </a:p>
        </p:txBody>
      </p:sp>
    </p:spTree>
    <p:extLst>
      <p:ext uri="{BB962C8B-B14F-4D97-AF65-F5344CB8AC3E}">
        <p14:creationId xmlns:p14="http://schemas.microsoft.com/office/powerpoint/2010/main" val="2202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9" name="TextBox 8"/>
          <p:cNvSpPr txBox="1"/>
          <p:nvPr/>
        </p:nvSpPr>
        <p:spPr>
          <a:xfrm>
            <a:off x="1111074" y="979459"/>
            <a:ext cx="6356526" cy="3623171"/>
          </a:xfrm>
          <a:prstGeom prst="rect">
            <a:avLst/>
          </a:prstGeom>
          <a:noFill/>
        </p:spPr>
        <p:txBody>
          <a:bodyPr wrap="square" rtlCol="0">
            <a:spAutoFit/>
          </a:bodyPr>
          <a:lstStyle/>
          <a:p>
            <a:pPr>
              <a:lnSpc>
                <a:spcPct val="90000"/>
              </a:lnSpc>
              <a:spcAft>
                <a:spcPts val="600"/>
              </a:spcAft>
            </a:pPr>
            <a:r>
              <a:rPr lang="en-US" sz="3600" dirty="0">
                <a:solidFill>
                  <a:schemeClr val="accent3"/>
                </a:solidFill>
                <a:latin typeface="Lato Regular"/>
                <a:cs typeface="Lato Regular"/>
              </a:rPr>
              <a:t>Agile Philosophy</a:t>
            </a:r>
          </a:p>
          <a:p>
            <a:pPr>
              <a:lnSpc>
                <a:spcPct val="110000"/>
              </a:lnSpc>
            </a:pPr>
            <a:endParaRPr lang="en-US" sz="1600" dirty="0"/>
          </a:p>
          <a:p>
            <a:pPr>
              <a:lnSpc>
                <a:spcPct val="110000"/>
              </a:lnSpc>
            </a:pPr>
            <a:r>
              <a:rPr lang="en-US" dirty="0">
                <a:latin typeface="+mj-lt"/>
              </a:rPr>
              <a:t>Compared to traditional software engineering, agile software development mainly targets complex systems and product development with dynamic, non-deterministic and non-linear characteristics. Accurate estimates, stable plans, and predictions are often hard to get in early stages, and confidence in them is likely to be low. Agile practitioners will seek to reduce the </a:t>
            </a:r>
            <a:r>
              <a:rPr lang="en-US" i="1" dirty="0">
                <a:latin typeface="+mj-lt"/>
              </a:rPr>
              <a:t>leap-of-faith</a:t>
            </a:r>
            <a:r>
              <a:rPr lang="en-US" dirty="0">
                <a:latin typeface="+mj-lt"/>
              </a:rPr>
              <a:t> that is needed before any evidence of value can be obtained.</a:t>
            </a:r>
            <a:r>
              <a:rPr lang="en-US" dirty="0">
                <a:solidFill>
                  <a:srgbClr val="364852"/>
                </a:solidFill>
                <a:latin typeface="+mj-lt"/>
                <a:cs typeface="Lato Regular"/>
              </a:rPr>
              <a:t> </a:t>
            </a:r>
            <a:r>
              <a:rPr lang="en-US" baseline="-25000" dirty="0">
                <a:solidFill>
                  <a:srgbClr val="364852"/>
                </a:solidFill>
                <a:latin typeface="+mj-lt"/>
                <a:cs typeface="Lato Regular"/>
              </a:rPr>
              <a:t>[2]</a:t>
            </a:r>
          </a:p>
          <a:p>
            <a:pPr>
              <a:lnSpc>
                <a:spcPct val="110000"/>
              </a:lnSpc>
            </a:pPr>
            <a:endParaRPr lang="en-US" sz="1600" dirty="0">
              <a:solidFill>
                <a:srgbClr val="364852"/>
              </a:solidFill>
              <a:latin typeface="Lato Regular"/>
              <a:cs typeface="Lato Regular"/>
            </a:endParaRPr>
          </a:p>
        </p:txBody>
      </p:sp>
      <p:sp>
        <p:nvSpPr>
          <p:cNvPr id="3"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900ED32-519E-394F-8091-610AC6630582}" type="slidenum">
              <a:rPr lang="en-US" sz="1200" smtClean="0">
                <a:solidFill>
                  <a:schemeClr val="tx2"/>
                </a:solidFill>
              </a:rPr>
              <a:t>11</a:t>
            </a:fld>
            <a:endParaRPr lang="en-US" sz="1200">
              <a:solidFill>
                <a:schemeClr val="tx2"/>
              </a:solidFill>
            </a:endParaRPr>
          </a:p>
        </p:txBody>
      </p:sp>
    </p:spTree>
    <p:extLst>
      <p:ext uri="{BB962C8B-B14F-4D97-AF65-F5344CB8AC3E}">
        <p14:creationId xmlns:p14="http://schemas.microsoft.com/office/powerpoint/2010/main" val="407440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FE6F5DD-F9BB-7745-898A-73D01EC2F0BE}"/>
              </a:ext>
            </a:extLst>
          </p:cNvPr>
          <p:cNvPicPr preferRelativeResize="0">
            <a:picLocks noGrp="1" noChangeAspect="1"/>
          </p:cNvPicPr>
          <p:nvPr>
            <p:ph type="pic" idx="1"/>
          </p:nvPr>
        </p:nvPicPr>
        <p:blipFill>
          <a:blip r:embed="rId3">
            <a:alphaModFix/>
          </a:blip>
          <a:stretch>
            <a:fillRect/>
          </a:stretch>
        </p:blipFill>
        <p:spPr>
          <a:xfrm>
            <a:off x="0" y="1540962"/>
            <a:ext cx="2476500" cy="3867665"/>
          </a:xfrm>
        </p:spPr>
      </p:pic>
      <p:sp>
        <p:nvSpPr>
          <p:cNvPr id="11" name="Rectangle 10">
            <a:extLst>
              <a:ext uri="{FF2B5EF4-FFF2-40B4-BE49-F238E27FC236}">
                <a16:creationId xmlns:a16="http://schemas.microsoft.com/office/drawing/2014/main" id="{D6A728E2-4F8D-3346-AE61-C7BC1227A173}"/>
              </a:ext>
            </a:extLst>
          </p:cNvPr>
          <p:cNvSpPr/>
          <p:nvPr/>
        </p:nvSpPr>
        <p:spPr>
          <a:xfrm>
            <a:off x="0" y="1"/>
            <a:ext cx="2476500" cy="6858000"/>
          </a:xfrm>
          <a:prstGeom prst="rect">
            <a:avLst/>
          </a:prstGeom>
          <a:noFill/>
          <a:ln w="50800">
            <a:solidFill>
              <a:schemeClr val="tx1">
                <a:lumMod val="50000"/>
              </a:schemeClr>
            </a:solidFill>
            <a:beve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2476500" y="0"/>
            <a:ext cx="6667500" cy="1435138"/>
          </a:xfrm>
          <a:ln w="50800">
            <a:solidFill>
              <a:schemeClr val="tx1">
                <a:lumMod val="50000"/>
              </a:schemeClr>
            </a:solidFill>
          </a:ln>
        </p:spPr>
        <p:txBody>
          <a:bodyPr/>
          <a:lstStyle/>
          <a:p>
            <a:pPr algn="ctr"/>
            <a:r>
              <a:rPr lang="en-US" sz="4400" b="1">
                <a:solidFill>
                  <a:srgbClr val="002776"/>
                </a:solidFill>
              </a:rPr>
              <a:t>Agile Manifesto</a:t>
            </a:r>
            <a:r>
              <a:rPr lang="en-US" sz="1200" b="1" baseline="-25000">
                <a:solidFill>
                  <a:srgbClr val="002776"/>
                </a:solidFill>
              </a:rPr>
              <a:t>[4]</a:t>
            </a:r>
            <a:endParaRPr lang="en-US" sz="4400" b="1">
              <a:solidFill>
                <a:srgbClr val="002776"/>
              </a:solidFill>
            </a:endParaRPr>
          </a:p>
        </p:txBody>
      </p:sp>
      <p:sp>
        <p:nvSpPr>
          <p:cNvPr id="4" name="Content Placeholder 3"/>
          <p:cNvSpPr>
            <a:spLocks noGrp="1"/>
          </p:cNvSpPr>
          <p:nvPr>
            <p:ph idx="10"/>
          </p:nvPr>
        </p:nvSpPr>
        <p:spPr>
          <a:xfrm>
            <a:off x="3174898" y="1540962"/>
            <a:ext cx="5300242" cy="4365568"/>
          </a:xfrm>
        </p:spPr>
        <p:txBody>
          <a:bodyPr>
            <a:normAutofit fontScale="77500" lnSpcReduction="20000"/>
          </a:bodyPr>
          <a:lstStyle/>
          <a:p>
            <a:pPr marL="0" indent="0" algn="ctr">
              <a:buNone/>
            </a:pPr>
            <a:r>
              <a:rPr lang="en-US"/>
              <a:t>We are uncovering better ways of developing</a:t>
            </a:r>
            <a:br>
              <a:rPr lang="en-US"/>
            </a:br>
            <a:r>
              <a:rPr lang="en-US"/>
              <a:t>software by doing it and helping others do it.</a:t>
            </a:r>
            <a:br>
              <a:rPr lang="en-US"/>
            </a:br>
            <a:r>
              <a:rPr lang="en-US"/>
              <a:t>Through this work we have come to value:</a:t>
            </a:r>
            <a:br>
              <a:rPr lang="en-US"/>
            </a:br>
            <a:endParaRPr lang="en-US"/>
          </a:p>
          <a:p>
            <a:r>
              <a:rPr lang="en-US" b="1">
                <a:solidFill>
                  <a:srgbClr val="C00000"/>
                </a:solidFill>
              </a:rPr>
              <a:t>Individuals and interactions </a:t>
            </a:r>
            <a:r>
              <a:rPr lang="en-US"/>
              <a:t>over processes and tools</a:t>
            </a:r>
          </a:p>
          <a:p>
            <a:r>
              <a:rPr lang="en-US" b="1">
                <a:solidFill>
                  <a:srgbClr val="C00000"/>
                </a:solidFill>
              </a:rPr>
              <a:t>Working software </a:t>
            </a:r>
            <a:r>
              <a:rPr lang="en-US"/>
              <a:t>over comprehensive documentation</a:t>
            </a:r>
          </a:p>
          <a:p>
            <a:r>
              <a:rPr lang="en-US" b="1">
                <a:solidFill>
                  <a:srgbClr val="C00000"/>
                </a:solidFill>
              </a:rPr>
              <a:t>Customer collaboration </a:t>
            </a:r>
            <a:r>
              <a:rPr lang="en-US"/>
              <a:t>over contract negotiation</a:t>
            </a:r>
          </a:p>
          <a:p>
            <a:r>
              <a:rPr lang="en-US" b="1">
                <a:solidFill>
                  <a:srgbClr val="C00000"/>
                </a:solidFill>
              </a:rPr>
              <a:t>Responding to change </a:t>
            </a:r>
            <a:r>
              <a:rPr lang="en-US"/>
              <a:t>over following a plan</a:t>
            </a:r>
            <a:br>
              <a:rPr lang="en-US"/>
            </a:br>
            <a:endParaRPr lang="en-US"/>
          </a:p>
          <a:p>
            <a:pPr marL="0" indent="0" algn="ctr">
              <a:buNone/>
            </a:pPr>
            <a:r>
              <a:rPr lang="en-US"/>
              <a:t>That is, while there is value in the items on</a:t>
            </a:r>
            <a:br>
              <a:rPr lang="en-US"/>
            </a:br>
            <a:r>
              <a:rPr lang="en-US"/>
              <a:t>the right, we value the items on the left more.</a:t>
            </a:r>
            <a:br>
              <a:rPr lang="en-US"/>
            </a:br>
            <a:endParaRPr lang="en-US"/>
          </a:p>
          <a:p>
            <a:pPr marL="91440" indent="0">
              <a:spcAft>
                <a:spcPts val="2000"/>
              </a:spcAft>
              <a:buSzPct val="120000"/>
              <a:buNone/>
            </a:pPr>
            <a:endParaRPr lang="en-US" b="1">
              <a:solidFill>
                <a:srgbClr val="C00000"/>
              </a:solidFill>
            </a:endParaRP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850286C3-E658-BE4E-8A2C-A1707BFEDC1D}" type="slidenum">
              <a:rPr lang="en-US" sz="1200" smtClean="0">
                <a:solidFill>
                  <a:schemeClr val="bg1"/>
                </a:solidFill>
                <a:latin typeface="Noto Serif" charset="0"/>
                <a:ea typeface="Noto Serif" charset="0"/>
                <a:cs typeface="Noto Serif" charset="0"/>
              </a:rPr>
              <a:t>12</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81519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7942" y="871415"/>
            <a:ext cx="7291517" cy="1015663"/>
          </a:xfrm>
          <a:prstGeom prst="rect">
            <a:avLst/>
          </a:prstGeom>
          <a:noFill/>
        </p:spPr>
        <p:txBody>
          <a:bodyPr wrap="square" rtlCol="0">
            <a:spAutoFit/>
          </a:bodyPr>
          <a:lstStyle/>
          <a:p>
            <a:pPr algn="ctr"/>
            <a:r>
              <a:rPr lang="en-US" sz="6000" b="1" spc="20">
                <a:solidFill>
                  <a:schemeClr val="accent3"/>
                </a:solidFill>
                <a:latin typeface="Lato Regular"/>
                <a:cs typeface="Lato Regular"/>
              </a:rPr>
              <a:t>Scrum</a:t>
            </a:r>
            <a:endParaRPr lang="en-US" sz="4000" b="1" spc="20">
              <a:solidFill>
                <a:schemeClr val="accent3"/>
              </a:solidFill>
              <a:latin typeface="Lato Regular"/>
              <a:cs typeface="Lato Regular"/>
            </a:endParaRPr>
          </a:p>
        </p:txBody>
      </p:sp>
      <p:pic>
        <p:nvPicPr>
          <p:cNvPr id="6" name="Picture 5">
            <a:extLst>
              <a:ext uri="{FF2B5EF4-FFF2-40B4-BE49-F238E27FC236}">
                <a16:creationId xmlns:a16="http://schemas.microsoft.com/office/drawing/2014/main" id="{D043634B-A11B-AB4C-8777-1010D3C72052}"/>
              </a:ext>
            </a:extLst>
          </p:cNvPr>
          <p:cNvPicPr>
            <a:picLocks noChangeAspect="1"/>
          </p:cNvPicPr>
          <p:nvPr/>
        </p:nvPicPr>
        <p:blipFill>
          <a:blip r:embed="rId3"/>
          <a:stretch>
            <a:fillRect/>
          </a:stretch>
        </p:blipFill>
        <p:spPr>
          <a:xfrm>
            <a:off x="1951328" y="1949450"/>
            <a:ext cx="5241344" cy="3734658"/>
          </a:xfrm>
          <a:prstGeom prst="rect">
            <a:avLst/>
          </a:prstGeom>
        </p:spPr>
      </p:pic>
    </p:spTree>
    <p:extLst>
      <p:ext uri="{BB962C8B-B14F-4D97-AF65-F5344CB8AC3E}">
        <p14:creationId xmlns:p14="http://schemas.microsoft.com/office/powerpoint/2010/main" val="2181660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
          </p:nvPr>
        </p:nvSpPr>
        <p:spPr/>
      </p:sp>
      <p:sp>
        <p:nvSpPr>
          <p:cNvPr id="3" name="Title 2"/>
          <p:cNvSpPr>
            <a:spLocks noGrp="1"/>
          </p:cNvSpPr>
          <p:nvPr>
            <p:ph type="title"/>
          </p:nvPr>
        </p:nvSpPr>
        <p:spPr/>
        <p:txBody>
          <a:bodyPr/>
          <a:lstStyle/>
          <a:p>
            <a:r>
              <a:rPr lang="en-US">
                <a:solidFill>
                  <a:srgbClr val="002776"/>
                </a:solidFill>
              </a:rPr>
              <a:t>Scrum Artifacts</a:t>
            </a:r>
          </a:p>
        </p:txBody>
      </p:sp>
      <p:sp>
        <p:nvSpPr>
          <p:cNvPr id="4" name="Content Placeholder 3"/>
          <p:cNvSpPr>
            <a:spLocks noGrp="1"/>
          </p:cNvSpPr>
          <p:nvPr>
            <p:ph idx="10"/>
          </p:nvPr>
        </p:nvSpPr>
        <p:spPr>
          <a:xfrm>
            <a:off x="3174898" y="1540962"/>
            <a:ext cx="5300242" cy="4377924"/>
          </a:xfrm>
        </p:spPr>
        <p:txBody>
          <a:bodyPr>
            <a:noAutofit/>
          </a:bodyPr>
          <a:lstStyle/>
          <a:p>
            <a:pPr marL="265176" indent="-173736">
              <a:lnSpc>
                <a:spcPct val="100000"/>
              </a:lnSpc>
              <a:spcBef>
                <a:spcPts val="0"/>
              </a:spcBef>
              <a:spcAft>
                <a:spcPts val="600"/>
              </a:spcAft>
              <a:buSzPct val="120000"/>
            </a:pPr>
            <a:r>
              <a:rPr lang="en-US" sz="1600" b="1" dirty="0">
                <a:solidFill>
                  <a:srgbClr val="364852"/>
                </a:solidFill>
              </a:rPr>
              <a:t>User Stories  / Tasks</a:t>
            </a:r>
          </a:p>
          <a:p>
            <a:pPr marL="665226" lvl="1" indent="-173736">
              <a:lnSpc>
                <a:spcPct val="100000"/>
              </a:lnSpc>
              <a:spcBef>
                <a:spcPts val="0"/>
              </a:spcBef>
              <a:buSzPct val="120000"/>
            </a:pPr>
            <a:r>
              <a:rPr lang="en-US" sz="1600" dirty="0"/>
              <a:t>Describes the what more than the how of a customer-centric feature</a:t>
            </a:r>
          </a:p>
          <a:p>
            <a:pPr marL="665226" lvl="1" indent="-173736">
              <a:lnSpc>
                <a:spcPct val="100000"/>
              </a:lnSpc>
              <a:spcBef>
                <a:spcPts val="0"/>
              </a:spcBef>
              <a:buSzPct val="120000"/>
            </a:pPr>
            <a:r>
              <a:rPr lang="en-US" sz="1600" dirty="0"/>
              <a:t>Has a product-wide definition of done to prevent technical debt</a:t>
            </a:r>
          </a:p>
          <a:p>
            <a:pPr marL="665226" lvl="1" indent="-173736">
              <a:lnSpc>
                <a:spcPct val="100000"/>
              </a:lnSpc>
              <a:spcBef>
                <a:spcPts val="0"/>
              </a:spcBef>
              <a:buSzPct val="120000"/>
            </a:pPr>
            <a:r>
              <a:rPr lang="en-US" sz="1600" dirty="0"/>
              <a:t>Alternatively, could just define task of work to complete.  A task is the smallest unit of deliverable that can be demonstrated. </a:t>
            </a:r>
            <a:endParaRPr lang="en-US" sz="1600" dirty="0">
              <a:solidFill>
                <a:srgbClr val="364852"/>
              </a:solidFill>
            </a:endParaRPr>
          </a:p>
          <a:p>
            <a:pPr marL="265176" indent="-173736">
              <a:lnSpc>
                <a:spcPct val="100000"/>
              </a:lnSpc>
              <a:spcBef>
                <a:spcPts val="0"/>
              </a:spcBef>
              <a:spcAft>
                <a:spcPts val="600"/>
              </a:spcAft>
              <a:buSzPct val="120000"/>
            </a:pPr>
            <a:r>
              <a:rPr lang="en-US" sz="1600" b="1" dirty="0">
                <a:solidFill>
                  <a:srgbClr val="364852"/>
                </a:solidFill>
              </a:rPr>
              <a:t>Product Backlog</a:t>
            </a:r>
          </a:p>
          <a:p>
            <a:pPr marL="665226" lvl="1" indent="-173736">
              <a:lnSpc>
                <a:spcPct val="100000"/>
              </a:lnSpc>
              <a:spcBef>
                <a:spcPts val="0"/>
              </a:spcBef>
              <a:buSzPct val="120000"/>
            </a:pPr>
            <a:r>
              <a:rPr lang="en-US" sz="1600" dirty="0"/>
              <a:t>The product backlog comprises an ordered list of product requirements that a scrum team maintains for a product. </a:t>
            </a:r>
            <a:endParaRPr lang="en-US" sz="1600" dirty="0">
              <a:solidFill>
                <a:srgbClr val="364852"/>
              </a:solidFill>
            </a:endParaRPr>
          </a:p>
          <a:p>
            <a:pPr marL="265176" indent="-173736">
              <a:lnSpc>
                <a:spcPct val="100000"/>
              </a:lnSpc>
              <a:spcBef>
                <a:spcPts val="0"/>
              </a:spcBef>
              <a:spcAft>
                <a:spcPts val="600"/>
              </a:spcAft>
              <a:buSzPct val="120000"/>
            </a:pPr>
            <a:r>
              <a:rPr lang="en-US" sz="1600" b="1" dirty="0">
                <a:solidFill>
                  <a:srgbClr val="364852"/>
                </a:solidFill>
              </a:rPr>
              <a:t>Sprint Backlog</a:t>
            </a:r>
          </a:p>
          <a:p>
            <a:pPr marL="665226" lvl="1" indent="-173736">
              <a:lnSpc>
                <a:spcPct val="100000"/>
              </a:lnSpc>
              <a:spcBef>
                <a:spcPts val="0"/>
              </a:spcBef>
              <a:spcAft>
                <a:spcPts val="600"/>
              </a:spcAft>
              <a:buSzPct val="120000"/>
            </a:pPr>
            <a:r>
              <a:rPr lang="en-US" sz="1600" dirty="0"/>
              <a:t>The sprint backlog is the list of work the development team must address during the next sprint.</a:t>
            </a:r>
            <a:endParaRPr lang="en-US" sz="1600" b="1" dirty="0">
              <a:solidFill>
                <a:srgbClr val="364852"/>
              </a:solidFill>
            </a:endParaRPr>
          </a:p>
        </p:txBody>
      </p:sp>
      <p:pic>
        <p:nvPicPr>
          <p:cNvPr id="8" name="Picture 7" descr="Image of a physician with a child, child playing with physician's stethoscope." title="Physician with child."/>
          <p:cNvPicPr>
            <a:picLocks noChangeAspect="1"/>
          </p:cNvPicPr>
          <p:nvPr/>
        </p:nvPicPr>
        <p:blipFill rotWithShape="1">
          <a:blip r:embed="rId3" cstate="screen">
            <a:extLst>
              <a:ext uri="{28A0092B-C50C-407E-A947-70E740481C1C}">
                <a14:useLocalDpi xmlns:a14="http://schemas.microsoft.com/office/drawing/2010/main"/>
              </a:ext>
            </a:extLst>
          </a:blip>
          <a:srcRect r="-3"/>
          <a:stretch/>
        </p:blipFill>
        <p:spPr>
          <a:xfrm flipH="1">
            <a:off x="0" y="1"/>
            <a:ext cx="2629580" cy="6857999"/>
          </a:xfrm>
          <a:prstGeom prst="rect">
            <a:avLst/>
          </a:prstGeom>
        </p:spPr>
      </p:pic>
      <p:sp>
        <p:nvSpPr>
          <p:cNvPr id="7"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F85B2F-72E8-2A41-B336-9B917C5018FC}" type="slidenum">
              <a:rPr lang="en-US" sz="1200" smtClean="0">
                <a:solidFill>
                  <a:schemeClr val="bg1"/>
                </a:solidFill>
                <a:latin typeface="Noto Serif" charset="0"/>
                <a:ea typeface="Noto Serif" charset="0"/>
                <a:cs typeface="Noto Serif" charset="0"/>
              </a:rPr>
              <a:t>14</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445187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
          </p:nvPr>
        </p:nvSpPr>
        <p:spPr/>
      </p:sp>
      <p:sp>
        <p:nvSpPr>
          <p:cNvPr id="3" name="Title 2"/>
          <p:cNvSpPr>
            <a:spLocks noGrp="1"/>
          </p:cNvSpPr>
          <p:nvPr>
            <p:ph type="title"/>
          </p:nvPr>
        </p:nvSpPr>
        <p:spPr/>
        <p:txBody>
          <a:bodyPr/>
          <a:lstStyle/>
          <a:p>
            <a:r>
              <a:rPr lang="en-US">
                <a:solidFill>
                  <a:srgbClr val="002776"/>
                </a:solidFill>
              </a:rPr>
              <a:t>Scrum Artifacts (cont.)</a:t>
            </a:r>
          </a:p>
        </p:txBody>
      </p:sp>
      <p:sp>
        <p:nvSpPr>
          <p:cNvPr id="4" name="Content Placeholder 3"/>
          <p:cNvSpPr>
            <a:spLocks noGrp="1"/>
          </p:cNvSpPr>
          <p:nvPr>
            <p:ph idx="10"/>
          </p:nvPr>
        </p:nvSpPr>
        <p:spPr>
          <a:xfrm>
            <a:off x="3174898" y="1540962"/>
            <a:ext cx="5300242" cy="4377924"/>
          </a:xfrm>
        </p:spPr>
        <p:txBody>
          <a:bodyPr>
            <a:noAutofit/>
          </a:bodyPr>
          <a:lstStyle/>
          <a:p>
            <a:pPr marL="265176" indent="-173736">
              <a:lnSpc>
                <a:spcPct val="100000"/>
              </a:lnSpc>
              <a:spcBef>
                <a:spcPts val="0"/>
              </a:spcBef>
              <a:spcAft>
                <a:spcPts val="600"/>
              </a:spcAft>
              <a:buSzPct val="120000"/>
            </a:pPr>
            <a:r>
              <a:rPr lang="en-US" sz="1600" b="1" dirty="0">
                <a:solidFill>
                  <a:srgbClr val="364852"/>
                </a:solidFill>
              </a:rPr>
              <a:t>Product Increment </a:t>
            </a:r>
            <a:r>
              <a:rPr lang="en-US" sz="1600" dirty="0">
                <a:solidFill>
                  <a:srgbClr val="364852"/>
                </a:solidFill>
              </a:rPr>
              <a:t>(Sprint Deliverable)</a:t>
            </a:r>
          </a:p>
          <a:p>
            <a:pPr marL="665226" lvl="1" indent="-173736">
              <a:lnSpc>
                <a:spcPct val="100000"/>
              </a:lnSpc>
              <a:spcBef>
                <a:spcPts val="0"/>
              </a:spcBef>
              <a:spcAft>
                <a:spcPts val="600"/>
              </a:spcAft>
              <a:buSzPct val="120000"/>
            </a:pPr>
            <a:r>
              <a:rPr lang="en-US" sz="1600" dirty="0">
                <a:solidFill>
                  <a:srgbClr val="364852"/>
                </a:solidFill>
              </a:rPr>
              <a:t>All the work completed during a sprint.</a:t>
            </a:r>
          </a:p>
          <a:p>
            <a:pPr marL="665226" lvl="1" indent="-173736">
              <a:lnSpc>
                <a:spcPct val="100000"/>
              </a:lnSpc>
              <a:spcBef>
                <a:spcPts val="0"/>
              </a:spcBef>
              <a:spcAft>
                <a:spcPts val="600"/>
              </a:spcAft>
              <a:buSzPct val="120000"/>
            </a:pPr>
            <a:r>
              <a:rPr lang="en-US" sz="1600" dirty="0"/>
              <a:t>At the end of a sprint, the increment must be complete, fully functioning, and in a usable condition.</a:t>
            </a:r>
            <a:endParaRPr lang="en-US" sz="1600" dirty="0">
              <a:solidFill>
                <a:srgbClr val="364852"/>
              </a:solidFill>
            </a:endParaRPr>
          </a:p>
        </p:txBody>
      </p:sp>
      <p:pic>
        <p:nvPicPr>
          <p:cNvPr id="8" name="Picture 7" descr="Image of a physician with a child, child playing with physician's stethoscope." title="Physician with child."/>
          <p:cNvPicPr>
            <a:picLocks noChangeAspect="1"/>
          </p:cNvPicPr>
          <p:nvPr/>
        </p:nvPicPr>
        <p:blipFill rotWithShape="1">
          <a:blip r:embed="rId3" cstate="screen">
            <a:extLst>
              <a:ext uri="{28A0092B-C50C-407E-A947-70E740481C1C}">
                <a14:useLocalDpi xmlns:a14="http://schemas.microsoft.com/office/drawing/2010/main"/>
              </a:ext>
            </a:extLst>
          </a:blip>
          <a:srcRect r="-3"/>
          <a:stretch/>
        </p:blipFill>
        <p:spPr>
          <a:xfrm flipH="1">
            <a:off x="0" y="1"/>
            <a:ext cx="2629580" cy="6857999"/>
          </a:xfrm>
          <a:prstGeom prst="rect">
            <a:avLst/>
          </a:prstGeom>
        </p:spPr>
      </p:pic>
      <p:sp>
        <p:nvSpPr>
          <p:cNvPr id="7"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F85B2F-72E8-2A41-B336-9B917C5018FC}" type="slidenum">
              <a:rPr lang="en-US" sz="1200" smtClean="0">
                <a:solidFill>
                  <a:schemeClr val="bg1"/>
                </a:solidFill>
                <a:latin typeface="Noto Serif" charset="0"/>
                <a:ea typeface="Noto Serif" charset="0"/>
                <a:cs typeface="Noto Serif" charset="0"/>
              </a:rPr>
              <a:t>15</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4222744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Box 8"/>
          <p:cNvSpPr txBox="1"/>
          <p:nvPr/>
        </p:nvSpPr>
        <p:spPr>
          <a:xfrm>
            <a:off x="1111074" y="979459"/>
            <a:ext cx="6356526" cy="3767826"/>
          </a:xfrm>
          <a:prstGeom prst="rect">
            <a:avLst/>
          </a:prstGeom>
          <a:noFill/>
        </p:spPr>
        <p:txBody>
          <a:bodyPr wrap="square" rtlCol="0">
            <a:spAutoFit/>
          </a:bodyPr>
          <a:lstStyle/>
          <a:p>
            <a:pPr>
              <a:lnSpc>
                <a:spcPct val="90000"/>
              </a:lnSpc>
              <a:spcAft>
                <a:spcPts val="600"/>
              </a:spcAft>
            </a:pPr>
            <a:r>
              <a:rPr lang="en-US" sz="3600" b="1" dirty="0">
                <a:solidFill>
                  <a:srgbClr val="2F92D5"/>
                </a:solidFill>
                <a:latin typeface="Lato Regular"/>
                <a:cs typeface="Lato Regular"/>
              </a:rPr>
              <a:t>User Story</a:t>
            </a:r>
          </a:p>
          <a:p>
            <a:pPr>
              <a:lnSpc>
                <a:spcPct val="110000"/>
              </a:lnSpc>
            </a:pPr>
            <a:r>
              <a:rPr lang="en-US" sz="1600" dirty="0"/>
              <a:t>a </a:t>
            </a:r>
            <a:r>
              <a:rPr lang="en-US" sz="1600" b="1" dirty="0"/>
              <a:t>user story</a:t>
            </a:r>
            <a:r>
              <a:rPr lang="en-US" sz="1600" dirty="0"/>
              <a:t> is an informal, natural language description of one or more features of a software system. </a:t>
            </a:r>
            <a:r>
              <a:rPr lang="en-US" sz="1600" baseline="-25000" dirty="0"/>
              <a:t>[</a:t>
            </a:r>
            <a:r>
              <a:rPr lang="en-US" sz="1600" baseline="-25000" dirty="0">
                <a:solidFill>
                  <a:schemeClr val="bg1"/>
                </a:solidFill>
              </a:rPr>
              <a:t>3]</a:t>
            </a:r>
          </a:p>
          <a:p>
            <a:pPr>
              <a:lnSpc>
                <a:spcPct val="110000"/>
              </a:lnSpc>
            </a:pPr>
            <a:endParaRPr lang="en-US" sz="1600" dirty="0">
              <a:solidFill>
                <a:schemeClr val="bg1"/>
              </a:solidFill>
            </a:endParaRPr>
          </a:p>
          <a:p>
            <a:pPr>
              <a:lnSpc>
                <a:spcPct val="110000"/>
              </a:lnSpc>
            </a:pPr>
            <a:r>
              <a:rPr lang="en-US" sz="2400" dirty="0">
                <a:solidFill>
                  <a:srgbClr val="FFC000"/>
                </a:solidFill>
                <a:latin typeface="Lato Regular"/>
                <a:cs typeface="Lato Regular"/>
              </a:rPr>
              <a:t>Format</a:t>
            </a:r>
          </a:p>
          <a:p>
            <a:pPr>
              <a:lnSpc>
                <a:spcPct val="110000"/>
              </a:lnSpc>
            </a:pPr>
            <a:r>
              <a:rPr lang="en-US" sz="1600" dirty="0">
                <a:latin typeface="Noto Serif"/>
                <a:cs typeface="Noto Serif"/>
              </a:rPr>
              <a:t>As a “</a:t>
            </a:r>
            <a:r>
              <a:rPr lang="en-US" sz="1600" dirty="0">
                <a:solidFill>
                  <a:srgbClr val="00B0F0"/>
                </a:solidFill>
                <a:latin typeface="Noto Serif"/>
                <a:cs typeface="Noto Serif"/>
              </a:rPr>
              <a:t>role or user</a:t>
            </a:r>
            <a:r>
              <a:rPr lang="en-US" sz="1600" dirty="0">
                <a:latin typeface="Noto Serif"/>
                <a:cs typeface="Noto Serif"/>
              </a:rPr>
              <a:t>”,</a:t>
            </a:r>
          </a:p>
          <a:p>
            <a:pPr>
              <a:lnSpc>
                <a:spcPct val="110000"/>
              </a:lnSpc>
            </a:pPr>
            <a:r>
              <a:rPr lang="en-US" sz="1600" dirty="0">
                <a:latin typeface="Noto Serif"/>
                <a:cs typeface="Noto Serif"/>
              </a:rPr>
              <a:t>I want “</a:t>
            </a:r>
            <a:r>
              <a:rPr lang="en-US" sz="1600" dirty="0">
                <a:solidFill>
                  <a:srgbClr val="00B0F0"/>
                </a:solidFill>
                <a:latin typeface="Noto Serif"/>
                <a:cs typeface="Noto Serif"/>
              </a:rPr>
              <a:t>describe what the user wants</a:t>
            </a:r>
            <a:r>
              <a:rPr lang="en-US" sz="1600" dirty="0">
                <a:latin typeface="Noto Serif"/>
                <a:cs typeface="Noto Serif"/>
              </a:rPr>
              <a:t>”,</a:t>
            </a:r>
          </a:p>
          <a:p>
            <a:pPr>
              <a:lnSpc>
                <a:spcPct val="110000"/>
              </a:lnSpc>
            </a:pPr>
            <a:r>
              <a:rPr lang="en-US" sz="1600" dirty="0">
                <a:latin typeface="Noto Serif"/>
                <a:cs typeface="Noto Serif"/>
              </a:rPr>
              <a:t>So that “</a:t>
            </a:r>
            <a:r>
              <a:rPr lang="en-US" sz="1600" dirty="0">
                <a:solidFill>
                  <a:srgbClr val="00B0F0"/>
                </a:solidFill>
                <a:latin typeface="Noto Serif"/>
                <a:cs typeface="Noto Serif"/>
              </a:rPr>
              <a:t>describe why the user wants it</a:t>
            </a:r>
            <a:r>
              <a:rPr lang="en-US" sz="1600" dirty="0">
                <a:latin typeface="Noto Serif"/>
                <a:cs typeface="Noto Serif"/>
              </a:rPr>
              <a:t>”</a:t>
            </a:r>
          </a:p>
          <a:p>
            <a:pPr>
              <a:lnSpc>
                <a:spcPct val="110000"/>
              </a:lnSpc>
            </a:pPr>
            <a:endParaRPr lang="en-US" sz="1600" dirty="0">
              <a:latin typeface="Noto Serif"/>
              <a:cs typeface="Noto Serif"/>
            </a:endParaRPr>
          </a:p>
          <a:p>
            <a:pPr>
              <a:lnSpc>
                <a:spcPct val="110000"/>
              </a:lnSpc>
            </a:pPr>
            <a:r>
              <a:rPr lang="en-US" sz="1600" dirty="0">
                <a:latin typeface="Noto Serif"/>
                <a:cs typeface="Noto Serif"/>
              </a:rPr>
              <a:t>Acceptance Criteria:</a:t>
            </a:r>
          </a:p>
          <a:p>
            <a:pPr marL="285750" indent="-285750">
              <a:lnSpc>
                <a:spcPct val="110000"/>
              </a:lnSpc>
              <a:buFont typeface="Arial" panose="020B0604020202020204" pitchFamily="34" charset="0"/>
              <a:buChar char="•"/>
            </a:pPr>
            <a:r>
              <a:rPr lang="en-US" sz="1600" dirty="0">
                <a:solidFill>
                  <a:srgbClr val="00B0F0"/>
                </a:solidFill>
                <a:latin typeface="Noto Serif"/>
                <a:cs typeface="Noto Serif"/>
              </a:rPr>
              <a:t>List of things that help define done</a:t>
            </a:r>
          </a:p>
          <a:p>
            <a:pPr>
              <a:lnSpc>
                <a:spcPct val="110000"/>
              </a:lnSpc>
            </a:pPr>
            <a:endParaRPr lang="en-US" sz="1600" dirty="0">
              <a:solidFill>
                <a:schemeClr val="bg1"/>
              </a:solidFill>
              <a:latin typeface="Noto Serif"/>
              <a:cs typeface="Noto Serif"/>
            </a:endParaRPr>
          </a:p>
        </p:txBody>
      </p:sp>
      <p:sp>
        <p:nvSpPr>
          <p:cNvPr id="3"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D92C5005-71D4-974E-A2F2-E4359B7F249C}" type="slidenum">
              <a:rPr lang="en-US" sz="1200" smtClean="0">
                <a:solidFill>
                  <a:schemeClr val="bg1"/>
                </a:solidFill>
                <a:latin typeface="Noto Serif" charset="0"/>
                <a:ea typeface="Noto Serif" charset="0"/>
                <a:cs typeface="Noto Serif" charset="0"/>
              </a:rPr>
              <a:t>16</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1584671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9" name="TextBox 8"/>
          <p:cNvSpPr txBox="1"/>
          <p:nvPr/>
        </p:nvSpPr>
        <p:spPr>
          <a:xfrm>
            <a:off x="1111074" y="979459"/>
            <a:ext cx="6356526" cy="3426194"/>
          </a:xfrm>
          <a:prstGeom prst="rect">
            <a:avLst/>
          </a:prstGeom>
          <a:noFill/>
        </p:spPr>
        <p:txBody>
          <a:bodyPr wrap="square" rtlCol="0">
            <a:spAutoFit/>
          </a:bodyPr>
          <a:lstStyle/>
          <a:p>
            <a:pPr>
              <a:lnSpc>
                <a:spcPct val="90000"/>
              </a:lnSpc>
              <a:spcAft>
                <a:spcPts val="600"/>
              </a:spcAft>
            </a:pPr>
            <a:r>
              <a:rPr lang="en-US" sz="3600" dirty="0">
                <a:solidFill>
                  <a:schemeClr val="accent3"/>
                </a:solidFill>
                <a:latin typeface="Lato Regular"/>
                <a:cs typeface="Lato Regular"/>
              </a:rPr>
              <a:t>Ex: User Story</a:t>
            </a:r>
          </a:p>
          <a:p>
            <a:r>
              <a:rPr lang="en-US" sz="1600" dirty="0"/>
              <a:t>As a user, when viewing features on the evaluation form I want to only see references when desired,</a:t>
            </a:r>
          </a:p>
          <a:p>
            <a:r>
              <a:rPr lang="en-US" sz="1600" dirty="0"/>
              <a:t>So that only the important information is presented to me first, but I can discover more information when needed.</a:t>
            </a:r>
          </a:p>
          <a:p>
            <a:r>
              <a:rPr lang="en-US" sz="1600" dirty="0"/>
              <a:t> </a:t>
            </a:r>
          </a:p>
          <a:p>
            <a:r>
              <a:rPr lang="en-US" sz="1600" dirty="0"/>
              <a:t>Acceptance criteria:</a:t>
            </a:r>
          </a:p>
          <a:p>
            <a:r>
              <a:rPr lang="en-US" sz="1600" dirty="0"/>
              <a:t>Users can expand to view reference details when provided for a given feature. </a:t>
            </a:r>
          </a:p>
          <a:p>
            <a:pPr>
              <a:lnSpc>
                <a:spcPct val="110000"/>
              </a:lnSpc>
            </a:pPr>
            <a:endParaRPr lang="en-US" sz="1600" dirty="0">
              <a:solidFill>
                <a:srgbClr val="364852"/>
              </a:solidFill>
              <a:latin typeface="Lato Regular"/>
              <a:cs typeface="Lato Regular"/>
            </a:endParaRPr>
          </a:p>
          <a:p>
            <a:pPr>
              <a:lnSpc>
                <a:spcPct val="110000"/>
              </a:lnSpc>
            </a:pPr>
            <a:endParaRPr lang="en-US" sz="1600" dirty="0">
              <a:solidFill>
                <a:srgbClr val="364852"/>
              </a:solidFill>
              <a:latin typeface="Lato Regular"/>
              <a:cs typeface="Lato Regular"/>
            </a:endParaRPr>
          </a:p>
          <a:p>
            <a:pPr>
              <a:lnSpc>
                <a:spcPct val="110000"/>
              </a:lnSpc>
            </a:pPr>
            <a:endParaRPr lang="en-US" sz="1600" dirty="0">
              <a:solidFill>
                <a:srgbClr val="364852"/>
              </a:solidFill>
              <a:latin typeface="Lato Regular"/>
              <a:cs typeface="Lato Regular"/>
            </a:endParaRPr>
          </a:p>
        </p:txBody>
      </p:sp>
      <p:sp>
        <p:nvSpPr>
          <p:cNvPr id="3"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900ED32-519E-394F-8091-610AC6630582}" type="slidenum">
              <a:rPr lang="en-US" sz="1200" smtClean="0">
                <a:solidFill>
                  <a:schemeClr val="tx2"/>
                </a:solidFill>
              </a:rPr>
              <a:t>17</a:t>
            </a:fld>
            <a:endParaRPr lang="en-US" sz="1200">
              <a:solidFill>
                <a:schemeClr val="tx2"/>
              </a:solidFill>
            </a:endParaRPr>
          </a:p>
        </p:txBody>
      </p:sp>
    </p:spTree>
    <p:extLst>
      <p:ext uri="{BB962C8B-B14F-4D97-AF65-F5344CB8AC3E}">
        <p14:creationId xmlns:p14="http://schemas.microsoft.com/office/powerpoint/2010/main" val="1505766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9" name="TextBox 8"/>
          <p:cNvSpPr txBox="1"/>
          <p:nvPr/>
        </p:nvSpPr>
        <p:spPr>
          <a:xfrm>
            <a:off x="1111074" y="979459"/>
            <a:ext cx="6356526" cy="1998111"/>
          </a:xfrm>
          <a:prstGeom prst="rect">
            <a:avLst/>
          </a:prstGeom>
          <a:noFill/>
        </p:spPr>
        <p:txBody>
          <a:bodyPr wrap="square" rtlCol="0">
            <a:spAutoFit/>
          </a:bodyPr>
          <a:lstStyle/>
          <a:p>
            <a:pPr>
              <a:lnSpc>
                <a:spcPct val="90000"/>
              </a:lnSpc>
              <a:spcAft>
                <a:spcPts val="600"/>
              </a:spcAft>
            </a:pPr>
            <a:r>
              <a:rPr lang="en-US" sz="3600">
                <a:solidFill>
                  <a:schemeClr val="accent3"/>
                </a:solidFill>
                <a:latin typeface="Lato Regular"/>
                <a:cs typeface="Lato Regular"/>
              </a:rPr>
              <a:t>Ex:  Bad User Story</a:t>
            </a:r>
          </a:p>
          <a:p>
            <a:pPr>
              <a:lnSpc>
                <a:spcPct val="110000"/>
              </a:lnSpc>
            </a:pPr>
            <a:r>
              <a:rPr lang="en-US" sz="1600">
                <a:solidFill>
                  <a:srgbClr val="364852"/>
                </a:solidFill>
                <a:latin typeface="Lato Regular"/>
                <a:cs typeface="Lato Regular"/>
              </a:rPr>
              <a:t>As a user I want the evaluation form to use a collapsible tree structure like on my iPhone menus to view references and allow me to click on a link to view references in another browser window.  </a:t>
            </a:r>
          </a:p>
          <a:p>
            <a:pPr>
              <a:lnSpc>
                <a:spcPct val="110000"/>
              </a:lnSpc>
            </a:pPr>
            <a:endParaRPr lang="en-US" sz="1600">
              <a:solidFill>
                <a:srgbClr val="364852"/>
              </a:solidFill>
              <a:latin typeface="Lato Regular"/>
              <a:cs typeface="Lato Regular"/>
            </a:endParaRPr>
          </a:p>
          <a:p>
            <a:pPr>
              <a:lnSpc>
                <a:spcPct val="110000"/>
              </a:lnSpc>
            </a:pPr>
            <a:endParaRPr lang="en-US" sz="1600">
              <a:solidFill>
                <a:srgbClr val="364852"/>
              </a:solidFill>
              <a:latin typeface="Lato Regular"/>
              <a:cs typeface="Lato Regular"/>
            </a:endParaRPr>
          </a:p>
        </p:txBody>
      </p:sp>
      <p:sp>
        <p:nvSpPr>
          <p:cNvPr id="3"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900ED32-519E-394F-8091-610AC6630582}" type="slidenum">
              <a:rPr lang="en-US" sz="1200" smtClean="0">
                <a:solidFill>
                  <a:schemeClr val="tx2"/>
                </a:solidFill>
              </a:rPr>
              <a:t>18</a:t>
            </a:fld>
            <a:endParaRPr lang="en-US" sz="1200">
              <a:solidFill>
                <a:schemeClr val="tx2"/>
              </a:solidFill>
            </a:endParaRPr>
          </a:p>
        </p:txBody>
      </p:sp>
      <p:sp>
        <p:nvSpPr>
          <p:cNvPr id="2" name="TextBox 1">
            <a:extLst>
              <a:ext uri="{FF2B5EF4-FFF2-40B4-BE49-F238E27FC236}">
                <a16:creationId xmlns:a16="http://schemas.microsoft.com/office/drawing/2014/main" id="{412289DA-4455-7148-89E7-44866043FB2F}"/>
              </a:ext>
            </a:extLst>
          </p:cNvPr>
          <p:cNvSpPr txBox="1"/>
          <p:nvPr/>
        </p:nvSpPr>
        <p:spPr>
          <a:xfrm>
            <a:off x="1111074" y="3151936"/>
            <a:ext cx="6241196" cy="1969770"/>
          </a:xfrm>
          <a:prstGeom prst="rect">
            <a:avLst/>
          </a:prstGeom>
          <a:noFill/>
        </p:spPr>
        <p:txBody>
          <a:bodyPr wrap="square" rtlCol="0">
            <a:spAutoFit/>
          </a:bodyPr>
          <a:lstStyle/>
          <a:p>
            <a:r>
              <a:rPr lang="en-US" sz="3200">
                <a:latin typeface="+mj-lt"/>
              </a:rPr>
              <a:t>Why this is  a bad user story?</a:t>
            </a:r>
          </a:p>
          <a:p>
            <a:pPr marL="285750" indent="-285750">
              <a:buFont typeface="Arial" panose="020B0604020202020204" pitchFamily="34" charset="0"/>
              <a:buChar char="•"/>
            </a:pPr>
            <a:r>
              <a:rPr lang="en-US">
                <a:latin typeface="+mj-lt"/>
              </a:rPr>
              <a:t>Dictates technology or method</a:t>
            </a:r>
          </a:p>
          <a:p>
            <a:pPr marL="285750" indent="-285750">
              <a:buFont typeface="Arial" panose="020B0604020202020204" pitchFamily="34" charset="0"/>
              <a:buChar char="•"/>
            </a:pPr>
            <a:r>
              <a:rPr lang="en-US">
                <a:latin typeface="+mj-lt"/>
              </a:rPr>
              <a:t>Contains multiple deliverables (evaluation form structure, and linking to references.)</a:t>
            </a:r>
          </a:p>
          <a:p>
            <a:pPr marL="285750" indent="-285750">
              <a:buFont typeface="Arial" panose="020B0604020202020204" pitchFamily="34" charset="0"/>
              <a:buChar char="•"/>
            </a:pPr>
            <a:r>
              <a:rPr lang="en-US">
                <a:latin typeface="+mj-lt"/>
              </a:rPr>
              <a:t>Does not explain the why.</a:t>
            </a:r>
          </a:p>
          <a:p>
            <a:pPr marL="285750" indent="-285750">
              <a:buFont typeface="Arial" panose="020B0604020202020204" pitchFamily="34" charset="0"/>
              <a:buChar char="•"/>
            </a:pPr>
            <a:r>
              <a:rPr lang="en-US">
                <a:latin typeface="+mj-lt"/>
              </a:rPr>
              <a:t>What is done?</a:t>
            </a:r>
          </a:p>
        </p:txBody>
      </p:sp>
    </p:spTree>
    <p:extLst>
      <p:ext uri="{BB962C8B-B14F-4D97-AF65-F5344CB8AC3E}">
        <p14:creationId xmlns:p14="http://schemas.microsoft.com/office/powerpoint/2010/main" val="493942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6" name="TextBox 5"/>
          <p:cNvSpPr txBox="1"/>
          <p:nvPr/>
        </p:nvSpPr>
        <p:spPr>
          <a:xfrm>
            <a:off x="373591" y="320816"/>
            <a:ext cx="6356526" cy="430887"/>
          </a:xfrm>
          <a:prstGeom prst="rect">
            <a:avLst/>
          </a:prstGeom>
          <a:noFill/>
        </p:spPr>
        <p:txBody>
          <a:bodyPr wrap="square" rtlCol="0">
            <a:spAutoFit/>
          </a:bodyPr>
          <a:lstStyle/>
          <a:p>
            <a:pPr>
              <a:lnSpc>
                <a:spcPct val="90000"/>
              </a:lnSpc>
              <a:spcAft>
                <a:spcPts val="600"/>
              </a:spcAft>
            </a:pPr>
            <a:r>
              <a:rPr lang="en-US" sz="2400">
                <a:solidFill>
                  <a:schemeClr val="accent4"/>
                </a:solidFill>
                <a:latin typeface="Lato Regular"/>
                <a:cs typeface="Lato Regular"/>
              </a:rPr>
              <a:t>Ex: Scrum Backlog </a:t>
            </a: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6D4D702F-61C7-1B4E-B0A7-15B9CA5B9DDC}" type="slidenum">
              <a:rPr lang="en-US" sz="1200" smtClean="0">
                <a:solidFill>
                  <a:schemeClr val="tx2"/>
                </a:solidFill>
              </a:rPr>
              <a:t>19</a:t>
            </a:fld>
            <a:endParaRPr lang="en-US" sz="1200">
              <a:solidFill>
                <a:schemeClr val="tx2"/>
              </a:solidFill>
            </a:endParaRPr>
          </a:p>
        </p:txBody>
      </p:sp>
      <p:pic>
        <p:nvPicPr>
          <p:cNvPr id="3" name="Picture 2">
            <a:extLst>
              <a:ext uri="{FF2B5EF4-FFF2-40B4-BE49-F238E27FC236}">
                <a16:creationId xmlns:a16="http://schemas.microsoft.com/office/drawing/2014/main" id="{88D1A6B8-F544-EC4E-8719-04989E94DF5A}"/>
              </a:ext>
            </a:extLst>
          </p:cNvPr>
          <p:cNvPicPr>
            <a:picLocks noChangeAspect="1"/>
          </p:cNvPicPr>
          <p:nvPr/>
        </p:nvPicPr>
        <p:blipFill>
          <a:blip r:embed="rId3"/>
          <a:stretch>
            <a:fillRect/>
          </a:stretch>
        </p:blipFill>
        <p:spPr>
          <a:xfrm>
            <a:off x="373591" y="1159452"/>
            <a:ext cx="8452397" cy="4412009"/>
          </a:xfrm>
          <a:prstGeom prst="rect">
            <a:avLst/>
          </a:prstGeom>
        </p:spPr>
      </p:pic>
    </p:spTree>
    <p:extLst>
      <p:ext uri="{BB962C8B-B14F-4D97-AF65-F5344CB8AC3E}">
        <p14:creationId xmlns:p14="http://schemas.microsoft.com/office/powerpoint/2010/main" val="3924147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058" y="689573"/>
            <a:ext cx="7534430" cy="1143000"/>
          </a:xfrm>
        </p:spPr>
        <p:txBody>
          <a:bodyPr/>
          <a:lstStyle/>
          <a:p>
            <a:r>
              <a:rPr lang="en-US" dirty="0"/>
              <a:t>Outline</a:t>
            </a:r>
          </a:p>
        </p:txBody>
      </p:sp>
      <p:sp>
        <p:nvSpPr>
          <p:cNvPr id="3" name="Text Placeholder 2"/>
          <p:cNvSpPr>
            <a:spLocks noGrp="1"/>
          </p:cNvSpPr>
          <p:nvPr>
            <p:ph type="body" sz="quarter" idx="10"/>
          </p:nvPr>
        </p:nvSpPr>
        <p:spPr>
          <a:xfrm>
            <a:off x="810909" y="1615044"/>
            <a:ext cx="7534275" cy="4702629"/>
          </a:xfrm>
        </p:spPr>
        <p:txBody>
          <a:bodyPr>
            <a:normAutofit fontScale="92500" lnSpcReduction="20000"/>
          </a:bodyPr>
          <a:lstStyle/>
          <a:p>
            <a:r>
              <a:rPr lang="en-US" sz="1500" dirty="0"/>
              <a:t>What is project management?</a:t>
            </a:r>
          </a:p>
          <a:p>
            <a:pPr lvl="1"/>
            <a:r>
              <a:rPr lang="en-US" sz="1500" dirty="0"/>
              <a:t>Definition of project management</a:t>
            </a:r>
          </a:p>
          <a:p>
            <a:pPr lvl="1"/>
            <a:r>
              <a:rPr lang="en-US" sz="1500" dirty="0"/>
              <a:t>Waterfall vs. agile</a:t>
            </a:r>
          </a:p>
          <a:p>
            <a:r>
              <a:rPr lang="en-US" sz="1500" dirty="0"/>
              <a:t>Philosophy of Agile</a:t>
            </a:r>
          </a:p>
          <a:p>
            <a:r>
              <a:rPr lang="en-US" sz="1500" dirty="0"/>
              <a:t>Agile Overview</a:t>
            </a:r>
          </a:p>
          <a:p>
            <a:r>
              <a:rPr lang="en-US" sz="1500" dirty="0"/>
              <a:t>Scrum Overview</a:t>
            </a:r>
          </a:p>
          <a:p>
            <a:pPr lvl="1"/>
            <a:r>
              <a:rPr lang="en-US" sz="1500" dirty="0"/>
              <a:t>Artifacts</a:t>
            </a:r>
          </a:p>
          <a:p>
            <a:pPr lvl="1"/>
            <a:r>
              <a:rPr lang="en-US" sz="1500" dirty="0"/>
              <a:t>User story</a:t>
            </a:r>
          </a:p>
          <a:p>
            <a:pPr lvl="1"/>
            <a:r>
              <a:rPr lang="en-US" sz="1500" dirty="0"/>
              <a:t>Scrum workflow</a:t>
            </a:r>
          </a:p>
          <a:p>
            <a:r>
              <a:rPr lang="en-US" sz="1500" dirty="0"/>
              <a:t>Project lifecycle Overview in relation to a research study</a:t>
            </a:r>
          </a:p>
          <a:p>
            <a:pPr lvl="1"/>
            <a:r>
              <a:rPr lang="en-US" sz="1500" dirty="0"/>
              <a:t>Project Definition/Grant Writing</a:t>
            </a:r>
          </a:p>
          <a:p>
            <a:pPr lvl="1"/>
            <a:r>
              <a:rPr lang="en-US" sz="1500" dirty="0"/>
              <a:t>Planning </a:t>
            </a:r>
          </a:p>
          <a:p>
            <a:pPr lvl="1"/>
            <a:r>
              <a:rPr lang="en-US" sz="1500" dirty="0"/>
              <a:t>Execution</a:t>
            </a:r>
          </a:p>
          <a:p>
            <a:pPr lvl="1"/>
            <a:r>
              <a:rPr lang="en-US" sz="1500" dirty="0"/>
              <a:t>Closure</a:t>
            </a:r>
          </a:p>
          <a:p>
            <a:r>
              <a:rPr lang="en-US" sz="1500" dirty="0"/>
              <a:t>Security</a:t>
            </a:r>
          </a:p>
          <a:p>
            <a:r>
              <a:rPr lang="en-US" sz="1500" dirty="0"/>
              <a:t>Tools</a:t>
            </a:r>
          </a:p>
          <a:p>
            <a:pPr lvl="1"/>
            <a:endParaRPr lang="en-US" sz="1400" dirty="0"/>
          </a:p>
          <a:p>
            <a:endParaRPr lang="en-US" sz="1400" dirty="0"/>
          </a:p>
        </p:txBody>
      </p:sp>
    </p:spTree>
    <p:extLst>
      <p:ext uri="{BB962C8B-B14F-4D97-AF65-F5344CB8AC3E}">
        <p14:creationId xmlns:p14="http://schemas.microsoft.com/office/powerpoint/2010/main" val="2617246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rgbClr val="002776"/>
                </a:solidFill>
              </a:rPr>
              <a:t>Scrum Workflow</a:t>
            </a:r>
          </a:p>
        </p:txBody>
      </p:sp>
      <p:sp>
        <p:nvSpPr>
          <p:cNvPr id="4" name="Content Placeholder 3"/>
          <p:cNvSpPr>
            <a:spLocks noGrp="1"/>
          </p:cNvSpPr>
          <p:nvPr>
            <p:ph idx="10"/>
          </p:nvPr>
        </p:nvSpPr>
        <p:spPr>
          <a:xfrm>
            <a:off x="3174898" y="1540963"/>
            <a:ext cx="5300242" cy="4513848"/>
          </a:xfrm>
        </p:spPr>
        <p:txBody>
          <a:bodyPr>
            <a:normAutofit/>
          </a:bodyPr>
          <a:lstStyle/>
          <a:p>
            <a:pPr marL="265176" indent="-173736">
              <a:lnSpc>
                <a:spcPct val="80000"/>
              </a:lnSpc>
              <a:spcBef>
                <a:spcPts val="0"/>
              </a:spcBef>
              <a:spcAft>
                <a:spcPts val="2000"/>
              </a:spcAft>
              <a:buSzPct val="120000"/>
            </a:pPr>
            <a:r>
              <a:rPr lang="en-US" sz="1400" b="1" dirty="0">
                <a:solidFill>
                  <a:srgbClr val="364852"/>
                </a:solidFill>
              </a:rPr>
              <a:t>Sprint</a:t>
            </a:r>
          </a:p>
          <a:p>
            <a:pPr marL="665226" lvl="1" indent="-173736">
              <a:lnSpc>
                <a:spcPct val="80000"/>
              </a:lnSpc>
              <a:spcBef>
                <a:spcPts val="0"/>
              </a:spcBef>
              <a:spcAft>
                <a:spcPts val="2000"/>
              </a:spcAft>
              <a:buSzPct val="120000"/>
            </a:pPr>
            <a:r>
              <a:rPr lang="en-US" sz="1400" dirty="0"/>
              <a:t>A sprint (or iteration) is the basic unit of development in Scrum.</a:t>
            </a:r>
            <a:endParaRPr lang="en-US" sz="1400" dirty="0">
              <a:solidFill>
                <a:srgbClr val="364852"/>
              </a:solidFill>
            </a:endParaRPr>
          </a:p>
          <a:p>
            <a:pPr marL="265176" indent="-173736">
              <a:lnSpc>
                <a:spcPct val="80000"/>
              </a:lnSpc>
              <a:spcBef>
                <a:spcPts val="0"/>
              </a:spcBef>
              <a:spcAft>
                <a:spcPts val="2000"/>
              </a:spcAft>
              <a:buSzPct val="120000"/>
            </a:pPr>
            <a:r>
              <a:rPr lang="en-US" sz="1400" b="1" dirty="0">
                <a:solidFill>
                  <a:srgbClr val="364852"/>
                </a:solidFill>
              </a:rPr>
              <a:t>Scrum meeting </a:t>
            </a:r>
            <a:r>
              <a:rPr lang="en-US" sz="1400" b="1">
                <a:solidFill>
                  <a:srgbClr val="364852"/>
                </a:solidFill>
              </a:rPr>
              <a:t>(stand-up)</a:t>
            </a:r>
          </a:p>
          <a:p>
            <a:pPr marL="665226" lvl="1" indent="-173736">
              <a:lnSpc>
                <a:spcPct val="80000"/>
              </a:lnSpc>
              <a:spcBef>
                <a:spcPts val="0"/>
              </a:spcBef>
              <a:spcAft>
                <a:spcPts val="2000"/>
              </a:spcAft>
              <a:buSzPct val="120000"/>
            </a:pPr>
            <a:r>
              <a:rPr lang="en-US" sz="1400" dirty="0"/>
              <a:t>Each day during a sprint, the team holds a daily scrum </a:t>
            </a:r>
            <a:endParaRPr lang="en-US" sz="1400" dirty="0">
              <a:solidFill>
                <a:srgbClr val="364852"/>
              </a:solidFill>
            </a:endParaRPr>
          </a:p>
          <a:p>
            <a:pPr marL="265176" indent="-173736">
              <a:lnSpc>
                <a:spcPct val="80000"/>
              </a:lnSpc>
              <a:spcBef>
                <a:spcPts val="0"/>
              </a:spcBef>
              <a:spcAft>
                <a:spcPts val="2000"/>
              </a:spcAft>
              <a:buSzPct val="120000"/>
            </a:pPr>
            <a:r>
              <a:rPr lang="en-US" sz="1400" b="1" dirty="0">
                <a:solidFill>
                  <a:srgbClr val="364852"/>
                </a:solidFill>
              </a:rPr>
              <a:t>Sprint Planning</a:t>
            </a:r>
          </a:p>
          <a:p>
            <a:pPr marL="665226" lvl="1" indent="-173736">
              <a:lnSpc>
                <a:spcPct val="80000"/>
              </a:lnSpc>
              <a:spcBef>
                <a:spcPts val="0"/>
              </a:spcBef>
              <a:spcAft>
                <a:spcPts val="800"/>
              </a:spcAft>
              <a:buSzPct val="120000"/>
            </a:pPr>
            <a:r>
              <a:rPr lang="en-US" sz="1400" dirty="0"/>
              <a:t>At the beginning of a sprint, the scrum team holds a sprint planning event</a:t>
            </a:r>
          </a:p>
          <a:p>
            <a:pPr marL="665226" lvl="1" indent="-173736">
              <a:lnSpc>
                <a:spcPct val="80000"/>
              </a:lnSpc>
              <a:spcBef>
                <a:spcPts val="0"/>
              </a:spcBef>
              <a:spcAft>
                <a:spcPts val="800"/>
              </a:spcAft>
              <a:buSzPct val="120000"/>
            </a:pPr>
            <a:r>
              <a:rPr lang="en-US" sz="1400" dirty="0"/>
              <a:t>Mutually discuss and agree on the scope of work that is intended to be done during that sprint and select backlog items that can be completed during the sprint</a:t>
            </a:r>
          </a:p>
          <a:p>
            <a:pPr marL="665226" lvl="1" indent="-173736">
              <a:lnSpc>
                <a:spcPct val="80000"/>
              </a:lnSpc>
              <a:spcBef>
                <a:spcPts val="0"/>
              </a:spcBef>
              <a:spcAft>
                <a:spcPts val="800"/>
              </a:spcAft>
              <a:buSzPct val="120000"/>
            </a:pPr>
            <a:r>
              <a:rPr lang="en-US" sz="1400" dirty="0">
                <a:solidFill>
                  <a:srgbClr val="364852"/>
                </a:solidFill>
              </a:rPr>
              <a:t>Assign values to issues for how much work can be completed in sprint</a:t>
            </a: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850286C3-E658-BE4E-8A2C-A1707BFEDC1D}" type="slidenum">
              <a:rPr lang="en-US" sz="1200" smtClean="0">
                <a:solidFill>
                  <a:schemeClr val="bg1"/>
                </a:solidFill>
                <a:latin typeface="Noto Serif" charset="0"/>
                <a:ea typeface="Noto Serif" charset="0"/>
                <a:cs typeface="Noto Serif" charset="0"/>
              </a:rPr>
              <a:t>20</a:t>
            </a:fld>
            <a:endParaRPr lang="en-US" sz="1200">
              <a:solidFill>
                <a:schemeClr val="bg1"/>
              </a:solidFill>
              <a:latin typeface="Noto Serif" charset="0"/>
              <a:ea typeface="Noto Serif" charset="0"/>
              <a:cs typeface="Noto Serif" charset="0"/>
            </a:endParaRPr>
          </a:p>
        </p:txBody>
      </p:sp>
      <p:pic>
        <p:nvPicPr>
          <p:cNvPr id="7" name="Picture Placeholder 6">
            <a:extLst>
              <a:ext uri="{FF2B5EF4-FFF2-40B4-BE49-F238E27FC236}">
                <a16:creationId xmlns:a16="http://schemas.microsoft.com/office/drawing/2014/main" id="{28C0C200-8486-6546-9151-BA716A7F99D4}"/>
              </a:ext>
            </a:extLst>
          </p:cNvPr>
          <p:cNvPicPr>
            <a:picLocks noGrp="1" noChangeAspect="1"/>
          </p:cNvPicPr>
          <p:nvPr>
            <p:ph type="pic" idx="1"/>
          </p:nvPr>
        </p:nvPicPr>
        <p:blipFill>
          <a:blip r:embed="rId3"/>
          <a:stretch>
            <a:fillRect/>
          </a:stretch>
        </p:blipFill>
        <p:spPr>
          <a:xfrm>
            <a:off x="709" y="0"/>
            <a:ext cx="2681023" cy="6358532"/>
          </a:xfrm>
          <a:prstGeom prst="rect">
            <a:avLst/>
          </a:prstGeom>
        </p:spPr>
      </p:pic>
    </p:spTree>
    <p:extLst>
      <p:ext uri="{BB962C8B-B14F-4D97-AF65-F5344CB8AC3E}">
        <p14:creationId xmlns:p14="http://schemas.microsoft.com/office/powerpoint/2010/main" val="2149481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rgbClr val="002776"/>
                </a:solidFill>
              </a:rPr>
              <a:t>Scrum Workflow (cont.)</a:t>
            </a:r>
          </a:p>
        </p:txBody>
      </p:sp>
      <p:sp>
        <p:nvSpPr>
          <p:cNvPr id="4" name="Content Placeholder 3"/>
          <p:cNvSpPr>
            <a:spLocks noGrp="1"/>
          </p:cNvSpPr>
          <p:nvPr>
            <p:ph idx="10"/>
          </p:nvPr>
        </p:nvSpPr>
        <p:spPr>
          <a:xfrm>
            <a:off x="3174898" y="1540963"/>
            <a:ext cx="5300242" cy="4513848"/>
          </a:xfrm>
        </p:spPr>
        <p:txBody>
          <a:bodyPr>
            <a:normAutofit fontScale="70000" lnSpcReduction="20000"/>
          </a:bodyPr>
          <a:lstStyle/>
          <a:p>
            <a:pPr marL="265176" indent="-173736">
              <a:spcAft>
                <a:spcPts val="2000"/>
              </a:spcAft>
              <a:buSzPct val="120000"/>
            </a:pPr>
            <a:r>
              <a:rPr lang="en-US" b="1">
                <a:solidFill>
                  <a:srgbClr val="364852"/>
                </a:solidFill>
              </a:rPr>
              <a:t>Sprint review</a:t>
            </a:r>
          </a:p>
          <a:p>
            <a:pPr lvl="1"/>
            <a:r>
              <a:rPr lang="en-US">
                <a:solidFill>
                  <a:srgbClr val="364852"/>
                </a:solidFill>
              </a:rPr>
              <a:t>Takes place at the end of the sprint </a:t>
            </a:r>
            <a:r>
              <a:rPr lang="en-US"/>
              <a:t>to demonstrate a working product increment to everyone who is interested, particularly stakeholders.</a:t>
            </a:r>
          </a:p>
          <a:p>
            <a:pPr lvl="1"/>
            <a:r>
              <a:rPr lang="en-US"/>
              <a:t>The meeting should feature a live demonstration, not a report.</a:t>
            </a:r>
          </a:p>
          <a:p>
            <a:pPr lvl="1"/>
            <a:r>
              <a:rPr lang="en-US"/>
              <a:t>This is the touch base opportunity in scrum/agile to make sure that project progress in in line with the goals of the project.  </a:t>
            </a:r>
            <a:endParaRPr lang="en-US">
              <a:solidFill>
                <a:srgbClr val="364852"/>
              </a:solidFill>
            </a:endParaRPr>
          </a:p>
          <a:p>
            <a:pPr marL="265176" indent="-173736">
              <a:spcAft>
                <a:spcPts val="2000"/>
              </a:spcAft>
              <a:buSzPct val="120000"/>
            </a:pPr>
            <a:r>
              <a:rPr lang="en-US" b="1">
                <a:solidFill>
                  <a:srgbClr val="364852"/>
                </a:solidFill>
              </a:rPr>
              <a:t>Sprint Retrospective</a:t>
            </a:r>
          </a:p>
          <a:p>
            <a:pPr lvl="1"/>
            <a:r>
              <a:rPr lang="en-US"/>
              <a:t>Each Sprint ends with a retrospective. At this meeting, the team reflects on its own process. They should take action to adapt for future Sprints.</a:t>
            </a:r>
          </a:p>
          <a:p>
            <a:pPr lvl="1"/>
            <a:r>
              <a:rPr lang="en-US"/>
              <a:t>Continuous improvement process build into scrum</a:t>
            </a:r>
          </a:p>
          <a:p>
            <a:pPr marL="265176" indent="-173736">
              <a:spcAft>
                <a:spcPts val="2000"/>
              </a:spcAft>
              <a:buSzPct val="120000"/>
            </a:pPr>
            <a:endParaRPr lang="en-US">
              <a:solidFill>
                <a:srgbClr val="364852"/>
              </a:solidFill>
            </a:endParaRPr>
          </a:p>
          <a:p>
            <a:pPr marL="265176" indent="-173736">
              <a:spcAft>
                <a:spcPts val="2000"/>
              </a:spcAft>
              <a:buSzPct val="120000"/>
            </a:pPr>
            <a:endParaRPr lang="en-US">
              <a:solidFill>
                <a:srgbClr val="364852"/>
              </a:solidFill>
            </a:endParaRP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850286C3-E658-BE4E-8A2C-A1707BFEDC1D}" type="slidenum">
              <a:rPr lang="en-US" sz="1200" smtClean="0">
                <a:solidFill>
                  <a:schemeClr val="bg1"/>
                </a:solidFill>
                <a:latin typeface="Noto Serif" charset="0"/>
                <a:ea typeface="Noto Serif" charset="0"/>
                <a:cs typeface="Noto Serif" charset="0"/>
              </a:rPr>
              <a:t>21</a:t>
            </a:fld>
            <a:endParaRPr lang="en-US" sz="1200">
              <a:solidFill>
                <a:schemeClr val="bg1"/>
              </a:solidFill>
              <a:latin typeface="Noto Serif" charset="0"/>
              <a:ea typeface="Noto Serif" charset="0"/>
              <a:cs typeface="Noto Serif" charset="0"/>
            </a:endParaRPr>
          </a:p>
        </p:txBody>
      </p:sp>
      <p:sp>
        <p:nvSpPr>
          <p:cNvPr id="6" name="Picture Placeholder 5">
            <a:extLst>
              <a:ext uri="{FF2B5EF4-FFF2-40B4-BE49-F238E27FC236}">
                <a16:creationId xmlns:a16="http://schemas.microsoft.com/office/drawing/2014/main" id="{3EEE1E48-19DB-5146-AE9C-9776FC9BD400}"/>
              </a:ext>
            </a:extLst>
          </p:cNvPr>
          <p:cNvSpPr>
            <a:spLocks noGrp="1"/>
          </p:cNvSpPr>
          <p:nvPr>
            <p:ph type="pic" idx="1"/>
          </p:nvPr>
        </p:nvSpPr>
        <p:spPr/>
      </p:sp>
      <p:pic>
        <p:nvPicPr>
          <p:cNvPr id="8" name="Picture Placeholder 6">
            <a:extLst>
              <a:ext uri="{FF2B5EF4-FFF2-40B4-BE49-F238E27FC236}">
                <a16:creationId xmlns:a16="http://schemas.microsoft.com/office/drawing/2014/main" id="{67680C7F-FEB8-5648-B688-3073BD2F1A24}"/>
              </a:ext>
            </a:extLst>
          </p:cNvPr>
          <p:cNvPicPr>
            <a:picLocks noChangeAspect="1"/>
          </p:cNvPicPr>
          <p:nvPr/>
        </p:nvPicPr>
        <p:blipFill>
          <a:blip r:embed="rId3"/>
          <a:stretch>
            <a:fillRect/>
          </a:stretch>
        </p:blipFill>
        <p:spPr>
          <a:xfrm>
            <a:off x="709" y="0"/>
            <a:ext cx="2681023" cy="6358532"/>
          </a:xfrm>
          <a:prstGeom prst="rect">
            <a:avLst/>
          </a:prstGeom>
        </p:spPr>
      </p:pic>
    </p:spTree>
    <p:extLst>
      <p:ext uri="{BB962C8B-B14F-4D97-AF65-F5344CB8AC3E}">
        <p14:creationId xmlns:p14="http://schemas.microsoft.com/office/powerpoint/2010/main" val="2036314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7">
            <a:extLst>
              <a:ext uri="{FF2B5EF4-FFF2-40B4-BE49-F238E27FC236}">
                <a16:creationId xmlns:a16="http://schemas.microsoft.com/office/drawing/2014/main" id="{64F08C5E-3E74-614E-9C02-909688DE9A45}"/>
              </a:ext>
            </a:extLst>
          </p:cNvPr>
          <p:cNvSpPr/>
          <p:nvPr/>
        </p:nvSpPr>
        <p:spPr bwMode="auto">
          <a:xfrm>
            <a:off x="3382063" y="5768399"/>
            <a:ext cx="2675837" cy="480227"/>
          </a:xfrm>
          <a:prstGeom prst="ellipse">
            <a:avLst/>
          </a:prstGeom>
          <a:gradFill flip="none" rotWithShape="1">
            <a:gsLst>
              <a:gs pos="24000">
                <a:sysClr val="windowText" lastClr="000000">
                  <a:alpha val="22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kern="0" err="1">
              <a:solidFill>
                <a:sysClr val="window" lastClr="FFFFFF"/>
              </a:solidFill>
              <a:latin typeface="Calibri"/>
              <a:ea typeface="+mn-ea"/>
            </a:endParaRPr>
          </a:p>
        </p:txBody>
      </p:sp>
      <p:sp>
        <p:nvSpPr>
          <p:cNvPr id="4" name="Højrepil 26">
            <a:extLst>
              <a:ext uri="{FF2B5EF4-FFF2-40B4-BE49-F238E27FC236}">
                <a16:creationId xmlns:a16="http://schemas.microsoft.com/office/drawing/2014/main" id="{2A49C989-FDE3-E842-B3E2-DAD553C2EA45}"/>
              </a:ext>
            </a:extLst>
          </p:cNvPr>
          <p:cNvSpPr>
            <a:spLocks noChangeArrowheads="1"/>
          </p:cNvSpPr>
          <p:nvPr/>
        </p:nvSpPr>
        <p:spPr bwMode="auto">
          <a:xfrm>
            <a:off x="5095389" y="4218006"/>
            <a:ext cx="2479106" cy="1457325"/>
          </a:xfrm>
          <a:prstGeom prst="rightArrow">
            <a:avLst>
              <a:gd name="adj1" fmla="val 82769"/>
              <a:gd name="adj2" fmla="val 50000"/>
            </a:avLst>
          </a:prstGeom>
          <a:gradFill rotWithShape="1">
            <a:gsLst>
              <a:gs pos="0">
                <a:srgbClr val="1F88C8"/>
              </a:gs>
              <a:gs pos="44000">
                <a:srgbClr val="1F88C8"/>
              </a:gs>
              <a:gs pos="100000">
                <a:srgbClr val="78F8FF"/>
              </a:gs>
            </a:gsLst>
            <a:lin ang="13500000" scaled="1"/>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18" name="Blokbue 38">
            <a:extLst>
              <a:ext uri="{FF2B5EF4-FFF2-40B4-BE49-F238E27FC236}">
                <a16:creationId xmlns:a16="http://schemas.microsoft.com/office/drawing/2014/main" id="{CE1BD00A-64AB-BC4A-810D-CEE850ABFA76}"/>
              </a:ext>
            </a:extLst>
          </p:cNvPr>
          <p:cNvSpPr>
            <a:spLocks noChangeArrowheads="1"/>
          </p:cNvSpPr>
          <p:nvPr/>
        </p:nvSpPr>
        <p:spPr bwMode="auto">
          <a:xfrm rot="7334020">
            <a:off x="2730500" y="1636713"/>
            <a:ext cx="3841750" cy="3841750"/>
          </a:xfrm>
          <a:custGeom>
            <a:avLst/>
            <a:gdLst>
              <a:gd name="T0" fmla="*/ 846461 w 5061247"/>
              <a:gd name="T1" fmla="*/ 1745918 h 5061735"/>
              <a:gd name="T2" fmla="*/ 2367396 w 5061247"/>
              <a:gd name="T3" fmla="*/ 679748 h 5061735"/>
              <a:gd name="T4" fmla="*/ 2530624 w 5061247"/>
              <a:gd name="T5" fmla="*/ 2530868 h 5061735"/>
              <a:gd name="T6" fmla="*/ 5898240 60000 65536"/>
              <a:gd name="T7" fmla="*/ 0 60000 65536"/>
              <a:gd name="T8" fmla="*/ 17694720 60000 65536"/>
              <a:gd name="T9" fmla="*/ 236857 w 5061247"/>
              <a:gd name="T10" fmla="*/ 9784 h 5061735"/>
              <a:gd name="T11" fmla="*/ 2426473 w 5061247"/>
              <a:gd name="T12" fmla="*/ 2030041 h 5061735"/>
            </a:gdLst>
            <a:ahLst/>
            <a:cxnLst>
              <a:cxn ang="T6">
                <a:pos x="T0" y="T1"/>
              </a:cxn>
              <a:cxn ang="T7">
                <a:pos x="T2" y="T3"/>
              </a:cxn>
              <a:cxn ang="T8">
                <a:pos x="T4" y="T5"/>
              </a:cxn>
            </a:cxnLst>
            <a:rect l="T9" t="T10" r="T11" b="T12"/>
            <a:pathLst>
              <a:path w="5061247" h="5061735">
                <a:moveTo>
                  <a:pt x="236857" y="1461796"/>
                </a:moveTo>
                <a:lnTo>
                  <a:pt x="236856" y="1461795"/>
                </a:lnTo>
                <a:cubicBezTo>
                  <a:pt x="618584" y="642613"/>
                  <a:pt x="1408130" y="89174"/>
                  <a:pt x="2308321" y="9782"/>
                </a:cubicBezTo>
                <a:lnTo>
                  <a:pt x="2426473" y="1349712"/>
                </a:lnTo>
                <a:lnTo>
                  <a:pt x="2426472" y="1349711"/>
                </a:lnTo>
                <a:cubicBezTo>
                  <a:pt x="2004756" y="1386912"/>
                  <a:pt x="1634879" y="1646224"/>
                  <a:pt x="1456065" y="2030040"/>
                </a:cubicBezTo>
                <a:lnTo>
                  <a:pt x="236857" y="1461796"/>
                </a:lnTo>
                <a:close/>
              </a:path>
            </a:pathLst>
          </a:custGeom>
          <a:gradFill rotWithShape="1">
            <a:gsLst>
              <a:gs pos="0">
                <a:srgbClr val="D9D9D9"/>
              </a:gs>
              <a:gs pos="100000">
                <a:srgbClr val="BFBFBF"/>
              </a:gs>
            </a:gsLst>
            <a:lin ang="5400000" scaled="1"/>
          </a:gradFill>
          <a:ln w="3175">
            <a:solidFill>
              <a:srgbClr val="CFCFCF"/>
            </a:solidFill>
            <a:round/>
            <a:headEnd/>
            <a:tailEnd/>
          </a:ln>
          <a:effectLst>
            <a:outerShdw blurRad="63500" dist="38100" dir="5400000" algn="t" rotWithShape="0">
              <a:srgbClr val="000000">
                <a:alpha val="39998"/>
              </a:srgbClr>
            </a:outerShdw>
          </a:effectLst>
        </p:spPr>
        <p:txBody>
          <a:bodyPr/>
          <a:lstStyle/>
          <a:p>
            <a:pPr>
              <a:defRPr/>
            </a:pPr>
            <a:endParaRPr lang="en-US">
              <a:ea typeface="ＭＳ Ｐゴシック" charset="-128"/>
            </a:endParaRPr>
          </a:p>
        </p:txBody>
      </p:sp>
      <p:sp>
        <p:nvSpPr>
          <p:cNvPr id="19" name="Blokbue 39">
            <a:extLst>
              <a:ext uri="{FF2B5EF4-FFF2-40B4-BE49-F238E27FC236}">
                <a16:creationId xmlns:a16="http://schemas.microsoft.com/office/drawing/2014/main" id="{BDCD4F25-F122-EA4E-A59C-F10461DE1D1E}"/>
              </a:ext>
            </a:extLst>
          </p:cNvPr>
          <p:cNvSpPr>
            <a:spLocks noChangeArrowheads="1"/>
          </p:cNvSpPr>
          <p:nvPr/>
        </p:nvSpPr>
        <p:spPr bwMode="auto">
          <a:xfrm rot="10843925">
            <a:off x="2649538" y="1741488"/>
            <a:ext cx="3843337" cy="3841750"/>
          </a:xfrm>
          <a:custGeom>
            <a:avLst/>
            <a:gdLst>
              <a:gd name="T0" fmla="*/ 846563 w 5061735"/>
              <a:gd name="T1" fmla="*/ 1745607 h 5061247"/>
              <a:gd name="T2" fmla="*/ 2367661 w 5061735"/>
              <a:gd name="T3" fmla="*/ 679743 h 5061247"/>
              <a:gd name="T4" fmla="*/ 2530868 w 5061735"/>
              <a:gd name="T5" fmla="*/ 2530624 h 5061247"/>
              <a:gd name="T6" fmla="*/ 5898240 60000 65536"/>
              <a:gd name="T7" fmla="*/ 0 60000 65536"/>
              <a:gd name="T8" fmla="*/ 17694720 60000 65536"/>
              <a:gd name="T9" fmla="*/ 236959 w 5061735"/>
              <a:gd name="T10" fmla="*/ 9779 h 5061247"/>
              <a:gd name="T11" fmla="*/ 2426738 w 5061735"/>
              <a:gd name="T12" fmla="*/ 2029730 h 5061247"/>
            </a:gdLst>
            <a:ahLst/>
            <a:cxnLst>
              <a:cxn ang="T6">
                <a:pos x="T0" y="T1"/>
              </a:cxn>
              <a:cxn ang="T7">
                <a:pos x="T2" y="T3"/>
              </a:cxn>
              <a:cxn ang="T8">
                <a:pos x="T4" y="T5"/>
              </a:cxn>
            </a:cxnLst>
            <a:rect l="T9" t="T10" r="T11" b="T12"/>
            <a:pathLst>
              <a:path w="5061735" h="5061247">
                <a:moveTo>
                  <a:pt x="236959" y="1461486"/>
                </a:moveTo>
                <a:lnTo>
                  <a:pt x="236959" y="1461486"/>
                </a:lnTo>
                <a:cubicBezTo>
                  <a:pt x="618762" y="642458"/>
                  <a:pt x="1408359" y="89143"/>
                  <a:pt x="2308587" y="9779"/>
                </a:cubicBezTo>
                <a:lnTo>
                  <a:pt x="2426738" y="1349708"/>
                </a:lnTo>
                <a:cubicBezTo>
                  <a:pt x="2004984" y="1386881"/>
                  <a:pt x="1635056" y="1646069"/>
                  <a:pt x="1456166" y="2029730"/>
                </a:cubicBezTo>
                <a:lnTo>
                  <a:pt x="236959" y="1461486"/>
                </a:lnTo>
                <a:close/>
              </a:path>
            </a:pathLst>
          </a:custGeom>
          <a:gradFill rotWithShape="1">
            <a:gsLst>
              <a:gs pos="0">
                <a:srgbClr val="FF0000"/>
              </a:gs>
              <a:gs pos="100000">
                <a:srgbClr val="BFBFBF"/>
              </a:gs>
            </a:gsLst>
            <a:lin ang="5400000" scaled="1"/>
          </a:gradFill>
          <a:ln w="3175">
            <a:solidFill>
              <a:srgbClr val="CFCFCF"/>
            </a:solidFill>
            <a:round/>
            <a:headEnd/>
            <a:tailEnd/>
          </a:ln>
          <a:effectLst>
            <a:outerShdw blurRad="63500" dist="38100" dir="5400000" algn="t" rotWithShape="0">
              <a:srgbClr val="000000">
                <a:alpha val="39998"/>
              </a:srgbClr>
            </a:outerShdw>
          </a:effectLst>
        </p:spPr>
        <p:txBody>
          <a:bodyPr/>
          <a:lstStyle/>
          <a:p>
            <a:pPr>
              <a:defRPr/>
            </a:pPr>
            <a:endParaRPr lang="en-US">
              <a:ea typeface="ＭＳ Ｐゴシック" charset="-128"/>
            </a:endParaRPr>
          </a:p>
        </p:txBody>
      </p:sp>
      <p:sp>
        <p:nvSpPr>
          <p:cNvPr id="20" name="Blokbue 40">
            <a:extLst>
              <a:ext uri="{FF2B5EF4-FFF2-40B4-BE49-F238E27FC236}">
                <a16:creationId xmlns:a16="http://schemas.microsoft.com/office/drawing/2014/main" id="{28EF5416-65CD-0847-961C-5F6084DFB8EB}"/>
              </a:ext>
            </a:extLst>
          </p:cNvPr>
          <p:cNvSpPr>
            <a:spLocks noChangeArrowheads="1"/>
          </p:cNvSpPr>
          <p:nvPr/>
        </p:nvSpPr>
        <p:spPr bwMode="auto">
          <a:xfrm rot="14446858">
            <a:off x="2543969" y="1748632"/>
            <a:ext cx="3843337" cy="3841750"/>
          </a:xfrm>
          <a:custGeom>
            <a:avLst/>
            <a:gdLst>
              <a:gd name="T0" fmla="*/ 846563 w 5061735"/>
              <a:gd name="T1" fmla="*/ 1745607 h 5061247"/>
              <a:gd name="T2" fmla="*/ 2367661 w 5061735"/>
              <a:gd name="T3" fmla="*/ 679743 h 5061247"/>
              <a:gd name="T4" fmla="*/ 2530868 w 5061735"/>
              <a:gd name="T5" fmla="*/ 2530624 h 5061247"/>
              <a:gd name="T6" fmla="*/ 5898240 60000 65536"/>
              <a:gd name="T7" fmla="*/ 0 60000 65536"/>
              <a:gd name="T8" fmla="*/ 17694720 60000 65536"/>
              <a:gd name="T9" fmla="*/ 236959 w 5061735"/>
              <a:gd name="T10" fmla="*/ 9779 h 5061247"/>
              <a:gd name="T11" fmla="*/ 2426738 w 5061735"/>
              <a:gd name="T12" fmla="*/ 2029730 h 5061247"/>
            </a:gdLst>
            <a:ahLst/>
            <a:cxnLst>
              <a:cxn ang="T6">
                <a:pos x="T0" y="T1"/>
              </a:cxn>
              <a:cxn ang="T7">
                <a:pos x="T2" y="T3"/>
              </a:cxn>
              <a:cxn ang="T8">
                <a:pos x="T4" y="T5"/>
              </a:cxn>
            </a:cxnLst>
            <a:rect l="T9" t="T10" r="T11" b="T12"/>
            <a:pathLst>
              <a:path w="5061735" h="5061247">
                <a:moveTo>
                  <a:pt x="236959" y="1461486"/>
                </a:moveTo>
                <a:lnTo>
                  <a:pt x="236959" y="1461486"/>
                </a:lnTo>
                <a:cubicBezTo>
                  <a:pt x="618762" y="642458"/>
                  <a:pt x="1408359" y="89143"/>
                  <a:pt x="2308587" y="9779"/>
                </a:cubicBezTo>
                <a:lnTo>
                  <a:pt x="2426738" y="1349708"/>
                </a:lnTo>
                <a:cubicBezTo>
                  <a:pt x="2004984" y="1386881"/>
                  <a:pt x="1635056" y="1646069"/>
                  <a:pt x="1456166" y="2029730"/>
                </a:cubicBezTo>
                <a:lnTo>
                  <a:pt x="236959" y="1461486"/>
                </a:lnTo>
                <a:close/>
              </a:path>
            </a:pathLst>
          </a:custGeom>
          <a:gradFill rotWithShape="1">
            <a:gsLst>
              <a:gs pos="0">
                <a:srgbClr val="7030A0"/>
              </a:gs>
              <a:gs pos="100000">
                <a:srgbClr val="BFBFBF"/>
              </a:gs>
            </a:gsLst>
            <a:lin ang="5400000" scaled="1"/>
          </a:gradFill>
          <a:ln w="3175">
            <a:solidFill>
              <a:srgbClr val="CFCFCF"/>
            </a:solidFill>
            <a:round/>
            <a:headEnd/>
            <a:tailEnd/>
          </a:ln>
          <a:effectLst>
            <a:outerShdw blurRad="63500" dist="38100" dir="5400000" algn="t" rotWithShape="0">
              <a:srgbClr val="000000">
                <a:alpha val="39998"/>
              </a:srgbClr>
            </a:outerShdw>
          </a:effectLst>
        </p:spPr>
        <p:txBody>
          <a:bodyPr/>
          <a:lstStyle/>
          <a:p>
            <a:pPr>
              <a:defRPr/>
            </a:pPr>
            <a:endParaRPr lang="en-US">
              <a:ea typeface="ＭＳ Ｐゴシック" charset="-128"/>
            </a:endParaRPr>
          </a:p>
        </p:txBody>
      </p:sp>
      <p:sp>
        <p:nvSpPr>
          <p:cNvPr id="21" name="Blokbue 41">
            <a:extLst>
              <a:ext uri="{FF2B5EF4-FFF2-40B4-BE49-F238E27FC236}">
                <a16:creationId xmlns:a16="http://schemas.microsoft.com/office/drawing/2014/main" id="{CEEE82A1-A240-8742-8405-A2ED4AF14B42}"/>
              </a:ext>
            </a:extLst>
          </p:cNvPr>
          <p:cNvSpPr>
            <a:spLocks noChangeArrowheads="1"/>
          </p:cNvSpPr>
          <p:nvPr/>
        </p:nvSpPr>
        <p:spPr bwMode="auto">
          <a:xfrm rot="18033862">
            <a:off x="2516982" y="1640681"/>
            <a:ext cx="3841750" cy="3843337"/>
          </a:xfrm>
          <a:custGeom>
            <a:avLst/>
            <a:gdLst>
              <a:gd name="T0" fmla="*/ 846461 w 5061247"/>
              <a:gd name="T1" fmla="*/ 1745918 h 5061735"/>
              <a:gd name="T2" fmla="*/ 2367396 w 5061247"/>
              <a:gd name="T3" fmla="*/ 679748 h 5061735"/>
              <a:gd name="T4" fmla="*/ 2530624 w 5061247"/>
              <a:gd name="T5" fmla="*/ 2530868 h 5061735"/>
              <a:gd name="T6" fmla="*/ 5898240 60000 65536"/>
              <a:gd name="T7" fmla="*/ 0 60000 65536"/>
              <a:gd name="T8" fmla="*/ 17694720 60000 65536"/>
              <a:gd name="T9" fmla="*/ 236857 w 5061247"/>
              <a:gd name="T10" fmla="*/ 9784 h 5061735"/>
              <a:gd name="T11" fmla="*/ 2426473 w 5061247"/>
              <a:gd name="T12" fmla="*/ 2030041 h 5061735"/>
            </a:gdLst>
            <a:ahLst/>
            <a:cxnLst>
              <a:cxn ang="T6">
                <a:pos x="T0" y="T1"/>
              </a:cxn>
              <a:cxn ang="T7">
                <a:pos x="T2" y="T3"/>
              </a:cxn>
              <a:cxn ang="T8">
                <a:pos x="T4" y="T5"/>
              </a:cxn>
            </a:cxnLst>
            <a:rect l="T9" t="T10" r="T11" b="T12"/>
            <a:pathLst>
              <a:path w="5061247" h="5061735">
                <a:moveTo>
                  <a:pt x="236857" y="1461796"/>
                </a:moveTo>
                <a:lnTo>
                  <a:pt x="236856" y="1461795"/>
                </a:lnTo>
                <a:cubicBezTo>
                  <a:pt x="618584" y="642613"/>
                  <a:pt x="1408130" y="89174"/>
                  <a:pt x="2308321" y="9782"/>
                </a:cubicBezTo>
                <a:lnTo>
                  <a:pt x="2426473" y="1349712"/>
                </a:lnTo>
                <a:lnTo>
                  <a:pt x="2426472" y="1349711"/>
                </a:lnTo>
                <a:cubicBezTo>
                  <a:pt x="2004756" y="1386912"/>
                  <a:pt x="1634879" y="1646224"/>
                  <a:pt x="1456065" y="2030040"/>
                </a:cubicBezTo>
                <a:lnTo>
                  <a:pt x="236857" y="1461796"/>
                </a:lnTo>
                <a:close/>
              </a:path>
            </a:pathLst>
          </a:custGeom>
          <a:gradFill>
            <a:gsLst>
              <a:gs pos="0">
                <a:srgbClr val="00B050"/>
              </a:gs>
              <a:gs pos="100000">
                <a:srgbClr val="BFBFBF"/>
              </a:gs>
            </a:gsLst>
            <a:lin ang="5400000" scaled="1"/>
          </a:gradFill>
          <a:ln w="3175">
            <a:solidFill>
              <a:srgbClr val="CFCFCF"/>
            </a:solidFill>
            <a:round/>
            <a:headEnd/>
            <a:tailEnd/>
          </a:ln>
          <a:effectLst>
            <a:outerShdw blurRad="63500" dist="38100" dir="5400000" algn="t" rotWithShape="0">
              <a:srgbClr val="000000">
                <a:alpha val="39998"/>
              </a:srgbClr>
            </a:outerShdw>
          </a:effectLst>
        </p:spPr>
        <p:txBody>
          <a:bodyPr/>
          <a:lstStyle/>
          <a:p>
            <a:pPr>
              <a:defRPr/>
            </a:pPr>
            <a:endParaRPr lang="en-US">
              <a:ea typeface="ＭＳ Ｐゴシック" charset="-128"/>
            </a:endParaRPr>
          </a:p>
        </p:txBody>
      </p:sp>
      <p:sp>
        <p:nvSpPr>
          <p:cNvPr id="22" name="Blokbue 42">
            <a:extLst>
              <a:ext uri="{FF2B5EF4-FFF2-40B4-BE49-F238E27FC236}">
                <a16:creationId xmlns:a16="http://schemas.microsoft.com/office/drawing/2014/main" id="{2AD6157A-81BE-FE4B-A232-9D52D7D95DAD}"/>
              </a:ext>
            </a:extLst>
          </p:cNvPr>
          <p:cNvSpPr>
            <a:spLocks noChangeArrowheads="1"/>
          </p:cNvSpPr>
          <p:nvPr/>
        </p:nvSpPr>
        <p:spPr bwMode="auto">
          <a:xfrm rot="14285">
            <a:off x="2576513" y="1565275"/>
            <a:ext cx="3843337" cy="3841750"/>
          </a:xfrm>
          <a:custGeom>
            <a:avLst/>
            <a:gdLst>
              <a:gd name="T0" fmla="*/ 846563 w 5061735"/>
              <a:gd name="T1" fmla="*/ 1745607 h 5061247"/>
              <a:gd name="T2" fmla="*/ 2367661 w 5061735"/>
              <a:gd name="T3" fmla="*/ 679743 h 5061247"/>
              <a:gd name="T4" fmla="*/ 2530868 w 5061735"/>
              <a:gd name="T5" fmla="*/ 2530624 h 5061247"/>
              <a:gd name="T6" fmla="*/ 5898240 60000 65536"/>
              <a:gd name="T7" fmla="*/ 0 60000 65536"/>
              <a:gd name="T8" fmla="*/ 17694720 60000 65536"/>
              <a:gd name="T9" fmla="*/ 236959 w 5061735"/>
              <a:gd name="T10" fmla="*/ 9779 h 5061247"/>
              <a:gd name="T11" fmla="*/ 2426738 w 5061735"/>
              <a:gd name="T12" fmla="*/ 2029730 h 5061247"/>
            </a:gdLst>
            <a:ahLst/>
            <a:cxnLst>
              <a:cxn ang="T6">
                <a:pos x="T0" y="T1"/>
              </a:cxn>
              <a:cxn ang="T7">
                <a:pos x="T2" y="T3"/>
              </a:cxn>
              <a:cxn ang="T8">
                <a:pos x="T4" y="T5"/>
              </a:cxn>
            </a:cxnLst>
            <a:rect l="T9" t="T10" r="T11" b="T12"/>
            <a:pathLst>
              <a:path w="5061735" h="5061247">
                <a:moveTo>
                  <a:pt x="236959" y="1461486"/>
                </a:moveTo>
                <a:lnTo>
                  <a:pt x="236959" y="1461486"/>
                </a:lnTo>
                <a:cubicBezTo>
                  <a:pt x="618762" y="642458"/>
                  <a:pt x="1408359" y="89143"/>
                  <a:pt x="2308587" y="9779"/>
                </a:cubicBezTo>
                <a:lnTo>
                  <a:pt x="2426738" y="1349708"/>
                </a:lnTo>
                <a:cubicBezTo>
                  <a:pt x="2004984" y="1386881"/>
                  <a:pt x="1635056" y="1646069"/>
                  <a:pt x="1456166" y="2029730"/>
                </a:cubicBezTo>
                <a:lnTo>
                  <a:pt x="236959" y="1461486"/>
                </a:lnTo>
                <a:close/>
              </a:path>
            </a:pathLst>
          </a:custGeom>
          <a:gradFill>
            <a:gsLst>
              <a:gs pos="0">
                <a:srgbClr val="FFFF00"/>
              </a:gs>
              <a:gs pos="100000">
                <a:srgbClr val="BFBFBF"/>
              </a:gs>
            </a:gsLst>
            <a:lin ang="5400000" scaled="1"/>
          </a:gradFill>
          <a:ln w="3175">
            <a:solidFill>
              <a:srgbClr val="CFCFCF"/>
            </a:solidFill>
            <a:round/>
            <a:headEnd/>
            <a:tailEnd/>
          </a:ln>
          <a:effectLst>
            <a:outerShdw blurRad="63500" dist="38100" dir="5400000" algn="t" rotWithShape="0">
              <a:srgbClr val="000000">
                <a:alpha val="39998"/>
              </a:srgbClr>
            </a:outerShdw>
          </a:effectLst>
        </p:spPr>
        <p:txBody>
          <a:bodyPr/>
          <a:lstStyle/>
          <a:p>
            <a:pPr>
              <a:defRPr/>
            </a:pPr>
            <a:endParaRPr lang="en-US">
              <a:ea typeface="ＭＳ Ｐゴシック" charset="-128"/>
            </a:endParaRPr>
          </a:p>
        </p:txBody>
      </p:sp>
      <p:sp>
        <p:nvSpPr>
          <p:cNvPr id="23" name="Blokbue 43">
            <a:extLst>
              <a:ext uri="{FF2B5EF4-FFF2-40B4-BE49-F238E27FC236}">
                <a16:creationId xmlns:a16="http://schemas.microsoft.com/office/drawing/2014/main" id="{571D841F-9D7C-094E-ACFA-9D7EBBF7951E}"/>
              </a:ext>
            </a:extLst>
          </p:cNvPr>
          <p:cNvSpPr>
            <a:spLocks noChangeArrowheads="1"/>
          </p:cNvSpPr>
          <p:nvPr/>
        </p:nvSpPr>
        <p:spPr bwMode="auto">
          <a:xfrm rot="3730573">
            <a:off x="2651919" y="1559719"/>
            <a:ext cx="3843338" cy="3841750"/>
          </a:xfrm>
          <a:custGeom>
            <a:avLst/>
            <a:gdLst>
              <a:gd name="T0" fmla="*/ 846563 w 5061735"/>
              <a:gd name="T1" fmla="*/ 1745607 h 5061247"/>
              <a:gd name="T2" fmla="*/ 2367661 w 5061735"/>
              <a:gd name="T3" fmla="*/ 679743 h 5061247"/>
              <a:gd name="T4" fmla="*/ 2530868 w 5061735"/>
              <a:gd name="T5" fmla="*/ 2530624 h 5061247"/>
              <a:gd name="T6" fmla="*/ 5898240 60000 65536"/>
              <a:gd name="T7" fmla="*/ 0 60000 65536"/>
              <a:gd name="T8" fmla="*/ 17694720 60000 65536"/>
              <a:gd name="T9" fmla="*/ 236959 w 5061735"/>
              <a:gd name="T10" fmla="*/ 9779 h 5061247"/>
              <a:gd name="T11" fmla="*/ 2426738 w 5061735"/>
              <a:gd name="T12" fmla="*/ 2029730 h 5061247"/>
            </a:gdLst>
            <a:ahLst/>
            <a:cxnLst>
              <a:cxn ang="T6">
                <a:pos x="T0" y="T1"/>
              </a:cxn>
              <a:cxn ang="T7">
                <a:pos x="T2" y="T3"/>
              </a:cxn>
              <a:cxn ang="T8">
                <a:pos x="T4" y="T5"/>
              </a:cxn>
            </a:cxnLst>
            <a:rect l="T9" t="T10" r="T11" b="T12"/>
            <a:pathLst>
              <a:path w="5061735" h="5061247">
                <a:moveTo>
                  <a:pt x="236959" y="1461486"/>
                </a:moveTo>
                <a:lnTo>
                  <a:pt x="236959" y="1461486"/>
                </a:lnTo>
                <a:cubicBezTo>
                  <a:pt x="618762" y="642458"/>
                  <a:pt x="1408359" y="89143"/>
                  <a:pt x="2308587" y="9779"/>
                </a:cubicBezTo>
                <a:lnTo>
                  <a:pt x="2426738" y="1349708"/>
                </a:lnTo>
                <a:cubicBezTo>
                  <a:pt x="2004984" y="1386881"/>
                  <a:pt x="1635056" y="1646069"/>
                  <a:pt x="1456166" y="2029730"/>
                </a:cubicBezTo>
                <a:lnTo>
                  <a:pt x="236959" y="1461486"/>
                </a:lnTo>
                <a:close/>
              </a:path>
            </a:pathLst>
          </a:custGeom>
          <a:gradFill>
            <a:gsLst>
              <a:gs pos="86000">
                <a:schemeClr val="accent3">
                  <a:lumMod val="20000"/>
                  <a:lumOff val="80000"/>
                </a:schemeClr>
              </a:gs>
              <a:gs pos="14000">
                <a:schemeClr val="accent4">
                  <a:lumMod val="97000"/>
                  <a:lumOff val="3000"/>
                </a:schemeClr>
              </a:gs>
              <a:gs pos="53000">
                <a:schemeClr val="accent4">
                  <a:lumMod val="40000"/>
                  <a:lumOff val="60000"/>
                </a:schemeClr>
              </a:gs>
            </a:gsLst>
            <a:lin ang="16200000" scaled="1"/>
          </a:gradFill>
          <a:ln w="3175">
            <a:solidFill>
              <a:srgbClr val="CFCFCF"/>
            </a:solidFill>
            <a:round/>
            <a:headEnd/>
            <a:tailEnd/>
          </a:ln>
          <a:effectLst>
            <a:outerShdw blurRad="63500" dist="38100" dir="5400000" algn="t" rotWithShape="0">
              <a:srgbClr val="000000">
                <a:alpha val="39998"/>
              </a:srgbClr>
            </a:outerShdw>
          </a:effectLst>
        </p:spPr>
        <p:txBody>
          <a:bodyPr/>
          <a:lstStyle/>
          <a:p>
            <a:pPr>
              <a:defRPr/>
            </a:pPr>
            <a:endParaRPr lang="en-US">
              <a:ea typeface="ＭＳ Ｐゴシック" charset="-128"/>
            </a:endParaRPr>
          </a:p>
        </p:txBody>
      </p:sp>
      <p:sp>
        <p:nvSpPr>
          <p:cNvPr id="17" name="Cirkulær pil 33">
            <a:extLst>
              <a:ext uri="{FF2B5EF4-FFF2-40B4-BE49-F238E27FC236}">
                <a16:creationId xmlns:a16="http://schemas.microsoft.com/office/drawing/2014/main" id="{220638A4-6283-034D-8238-C80F642AD3AB}"/>
              </a:ext>
            </a:extLst>
          </p:cNvPr>
          <p:cNvSpPr>
            <a:spLocks noChangeArrowheads="1"/>
          </p:cNvSpPr>
          <p:nvPr/>
        </p:nvSpPr>
        <p:spPr bwMode="auto">
          <a:xfrm rot="14216451" flipH="1" flipV="1">
            <a:off x="2532857" y="1450181"/>
            <a:ext cx="4248150" cy="4325937"/>
          </a:xfrm>
          <a:custGeom>
            <a:avLst/>
            <a:gdLst>
              <a:gd name="T0" fmla="*/ 2078951 w 4247827"/>
              <a:gd name="T1" fmla="*/ 747565 h 4325435"/>
              <a:gd name="T2" fmla="*/ 4167699 w 4247827"/>
              <a:gd name="T3" fmla="*/ 1672903 h 4325435"/>
              <a:gd name="T4" fmla="*/ 3500779 w 4247827"/>
              <a:gd name="T5" fmla="*/ 2136399 h 4325435"/>
              <a:gd name="T6" fmla="*/ 2674351 w 4247827"/>
              <a:gd name="T7" fmla="*/ 1701449 h 4325435"/>
              <a:gd name="T8" fmla="*/ 11796480 60000 65536"/>
              <a:gd name="T9" fmla="*/ 0 60000 65536"/>
              <a:gd name="T10" fmla="*/ 5898240 60000 65536"/>
              <a:gd name="T11" fmla="*/ 11796480 60000 65536"/>
              <a:gd name="T12" fmla="*/ 770657 w 4247827"/>
              <a:gd name="T13" fmla="*/ 782021 h 4325435"/>
              <a:gd name="T14" fmla="*/ 3477170 w 4247827"/>
              <a:gd name="T15" fmla="*/ 3543414 h 4325435"/>
            </a:gdLst>
            <a:ahLst/>
            <a:cxnLst>
              <a:cxn ang="T8">
                <a:pos x="T0" y="T1"/>
              </a:cxn>
              <a:cxn ang="T9">
                <a:pos x="T2" y="T3"/>
              </a:cxn>
              <a:cxn ang="T10">
                <a:pos x="T4" y="T5"/>
              </a:cxn>
              <a:cxn ang="T11">
                <a:pos x="T6" y="T7"/>
              </a:cxn>
            </a:cxnLst>
            <a:rect l="T12" t="T13" r="T14" b="T15"/>
            <a:pathLst>
              <a:path w="4247827" h="4325435">
                <a:moveTo>
                  <a:pt x="2061908" y="211144"/>
                </a:moveTo>
                <a:lnTo>
                  <a:pt x="2061908" y="211144"/>
                </a:lnTo>
                <a:cubicBezTo>
                  <a:pt x="2082569" y="210460"/>
                  <a:pt x="2103241" y="210118"/>
                  <a:pt x="2123914" y="210118"/>
                </a:cubicBezTo>
                <a:cubicBezTo>
                  <a:pt x="2997346" y="210118"/>
                  <a:pt x="3759963" y="813468"/>
                  <a:pt x="3977437" y="1676544"/>
                </a:cubicBezTo>
                <a:lnTo>
                  <a:pt x="4167699" y="1672903"/>
                </a:lnTo>
                <a:lnTo>
                  <a:pt x="3500779" y="2136399"/>
                </a:lnTo>
                <a:lnTo>
                  <a:pt x="2674351" y="1701449"/>
                </a:lnTo>
                <a:lnTo>
                  <a:pt x="2837531" y="1698329"/>
                </a:lnTo>
                <a:lnTo>
                  <a:pt x="2837530" y="1698329"/>
                </a:lnTo>
                <a:cubicBezTo>
                  <a:pt x="2684144" y="1440351"/>
                  <a:pt x="2414317" y="1283499"/>
                  <a:pt x="2123912" y="1283499"/>
                </a:cubicBezTo>
                <a:cubicBezTo>
                  <a:pt x="2114603" y="1283499"/>
                  <a:pt x="2105296" y="1283661"/>
                  <a:pt x="2095992" y="1283985"/>
                </a:cubicBezTo>
                <a:lnTo>
                  <a:pt x="2061908" y="211144"/>
                </a:lnTo>
                <a:close/>
              </a:path>
            </a:pathLst>
          </a:custGeom>
          <a:gradFill>
            <a:gsLst>
              <a:gs pos="0">
                <a:schemeClr val="accent4">
                  <a:lumMod val="67000"/>
                </a:schemeClr>
              </a:gs>
              <a:gs pos="48000">
                <a:schemeClr val="accent4">
                  <a:lumMod val="97000"/>
                  <a:lumOff val="3000"/>
                </a:schemeClr>
              </a:gs>
              <a:gs pos="100000">
                <a:schemeClr val="accent4">
                  <a:lumMod val="60000"/>
                  <a:lumOff val="40000"/>
                </a:schemeClr>
              </a:gs>
            </a:gsLst>
            <a:lin ang="16200000" scaled="1"/>
          </a:gradFill>
          <a:ln>
            <a:noFill/>
          </a:ln>
          <a:effectLst>
            <a:outerShdw blurRad="63500" dist="38100" dir="2700000" algn="tl" rotWithShape="0">
              <a:srgbClr val="000000">
                <a:alpha val="39998"/>
              </a:srgbClr>
            </a:outerShdw>
          </a:effectLst>
          <a:extLst/>
        </p:spPr>
        <p:txBody>
          <a:bodyPr anchor="ctr"/>
          <a:lstStyle/>
          <a:p>
            <a:pPr>
              <a:defRPr/>
            </a:pPr>
            <a:endParaRPr lang="en-US">
              <a:ea typeface="ＭＳ Ｐゴシック" charset="-128"/>
            </a:endParaRPr>
          </a:p>
        </p:txBody>
      </p:sp>
      <p:sp>
        <p:nvSpPr>
          <p:cNvPr id="6" name="Højrepil 44">
            <a:extLst>
              <a:ext uri="{FF2B5EF4-FFF2-40B4-BE49-F238E27FC236}">
                <a16:creationId xmlns:a16="http://schemas.microsoft.com/office/drawing/2014/main" id="{81C7DAB7-2608-3340-9D73-2A5029F2AEC5}"/>
              </a:ext>
            </a:extLst>
          </p:cNvPr>
          <p:cNvSpPr>
            <a:spLocks noChangeArrowheads="1"/>
          </p:cNvSpPr>
          <p:nvPr/>
        </p:nvSpPr>
        <p:spPr bwMode="auto">
          <a:xfrm>
            <a:off x="1095375" y="2560638"/>
            <a:ext cx="1966913" cy="1828800"/>
          </a:xfrm>
          <a:prstGeom prst="rightArrow">
            <a:avLst>
              <a:gd name="adj1" fmla="val 71000"/>
              <a:gd name="adj2" fmla="val 50000"/>
            </a:avLst>
          </a:prstGeom>
          <a:gradFill rotWithShape="1">
            <a:gsLst>
              <a:gs pos="0">
                <a:srgbClr val="1F88C8"/>
              </a:gs>
              <a:gs pos="44000">
                <a:srgbClr val="1F88C8"/>
              </a:gs>
              <a:gs pos="100000">
                <a:srgbClr val="78F8FF"/>
              </a:gs>
            </a:gsLst>
            <a:lin ang="13500000" scaled="1"/>
          </a:gradFill>
          <a:ln>
            <a:noFill/>
          </a:ln>
          <a:effectLst>
            <a:outerShdw blurRad="63500" dist="38100" dir="2700000" algn="tl" rotWithShape="0">
              <a:srgbClr val="000000">
                <a:alpha val="39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kern="0">
              <a:solidFill>
                <a:sysClr val="window" lastClr="FFFFFF"/>
              </a:solidFill>
              <a:latin typeface="Calibri"/>
              <a:ea typeface="+mn-ea"/>
            </a:endParaRPr>
          </a:p>
        </p:txBody>
      </p:sp>
      <p:sp>
        <p:nvSpPr>
          <p:cNvPr id="25" name="Tekstboks 66">
            <a:extLst>
              <a:ext uri="{FF2B5EF4-FFF2-40B4-BE49-F238E27FC236}">
                <a16:creationId xmlns:a16="http://schemas.microsoft.com/office/drawing/2014/main" id="{6D81794D-12BB-294B-876C-74DC508C2672}"/>
              </a:ext>
            </a:extLst>
          </p:cNvPr>
          <p:cNvSpPr txBox="1"/>
          <p:nvPr/>
        </p:nvSpPr>
        <p:spPr>
          <a:xfrm>
            <a:off x="3162300" y="2151063"/>
            <a:ext cx="1209675" cy="400050"/>
          </a:xfrm>
          <a:prstGeom prst="rect">
            <a:avLst/>
          </a:prstGeom>
          <a:noFill/>
        </p:spPr>
        <p:txBody>
          <a:bodyPr>
            <a:spAutoFit/>
          </a:bodyPr>
          <a:lstStyle/>
          <a:p>
            <a:pPr fontAlgn="auto">
              <a:spcBef>
                <a:spcPts val="0"/>
              </a:spcBef>
              <a:spcAft>
                <a:spcPts val="0"/>
              </a:spcAft>
              <a:buFont typeface="Arial" pitchFamily="34" charset="0"/>
              <a:buChar char="•"/>
              <a:defRPr/>
            </a:pPr>
            <a:r>
              <a:rPr lang="en-US" sz="1000" dirty="0">
                <a:solidFill>
                  <a:schemeClr val="tx1">
                    <a:lumMod val="50000"/>
                  </a:schemeClr>
                </a:solidFill>
                <a:latin typeface="+mn-lt"/>
                <a:ea typeface="+mn-ea"/>
              </a:rPr>
              <a:t>Sprint planning meeting</a:t>
            </a:r>
          </a:p>
        </p:txBody>
      </p:sp>
      <p:sp>
        <p:nvSpPr>
          <p:cNvPr id="26" name="Tekstboks 67">
            <a:extLst>
              <a:ext uri="{FF2B5EF4-FFF2-40B4-BE49-F238E27FC236}">
                <a16:creationId xmlns:a16="http://schemas.microsoft.com/office/drawing/2014/main" id="{CF0AA6D0-388E-B140-8A9D-C56294B2968F}"/>
              </a:ext>
            </a:extLst>
          </p:cNvPr>
          <p:cNvSpPr txBox="1"/>
          <p:nvPr/>
        </p:nvSpPr>
        <p:spPr>
          <a:xfrm>
            <a:off x="4714875" y="2084388"/>
            <a:ext cx="990600" cy="246062"/>
          </a:xfrm>
          <a:prstGeom prst="rect">
            <a:avLst/>
          </a:prstGeom>
          <a:noFill/>
        </p:spPr>
        <p:txBody>
          <a:bodyPr>
            <a:spAutoFit/>
          </a:bodyPr>
          <a:lstStyle/>
          <a:p>
            <a:pPr fontAlgn="auto">
              <a:spcBef>
                <a:spcPts val="0"/>
              </a:spcBef>
              <a:spcAft>
                <a:spcPts val="0"/>
              </a:spcAft>
              <a:buFont typeface="Arial" pitchFamily="34" charset="0"/>
              <a:buChar char="•"/>
              <a:defRPr/>
            </a:pPr>
            <a:r>
              <a:rPr lang="en-US" sz="1000">
                <a:solidFill>
                  <a:schemeClr val="tx1">
                    <a:lumMod val="50000"/>
                  </a:schemeClr>
                </a:solidFill>
                <a:latin typeface="+mn-lt"/>
                <a:ea typeface="+mn-ea"/>
              </a:rPr>
              <a:t>DailyCycle</a:t>
            </a:r>
          </a:p>
        </p:txBody>
      </p:sp>
      <p:sp>
        <p:nvSpPr>
          <p:cNvPr id="4116" name="Tekstboks 69">
            <a:extLst>
              <a:ext uri="{FF2B5EF4-FFF2-40B4-BE49-F238E27FC236}">
                <a16:creationId xmlns:a16="http://schemas.microsoft.com/office/drawing/2014/main" id="{3337048D-892F-624C-8C14-13A5D8250B4E}"/>
              </a:ext>
            </a:extLst>
          </p:cNvPr>
          <p:cNvSpPr txBox="1">
            <a:spLocks noChangeArrowheads="1"/>
          </p:cNvSpPr>
          <p:nvPr/>
        </p:nvSpPr>
        <p:spPr bwMode="auto">
          <a:xfrm>
            <a:off x="5562600" y="3455988"/>
            <a:ext cx="99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buFont typeface="Arial" panose="020B0604020202020204" pitchFamily="34" charset="0"/>
              <a:buChar char="•"/>
            </a:pPr>
            <a:r>
              <a:rPr lang="en-US" altLang="en-US" sz="1000" dirty="0">
                <a:solidFill>
                  <a:schemeClr val="bg1"/>
                </a:solidFill>
              </a:rPr>
              <a:t>Product increment</a:t>
            </a:r>
          </a:p>
        </p:txBody>
      </p:sp>
      <p:sp>
        <p:nvSpPr>
          <p:cNvPr id="29" name="Tekstboks 71">
            <a:extLst>
              <a:ext uri="{FF2B5EF4-FFF2-40B4-BE49-F238E27FC236}">
                <a16:creationId xmlns:a16="http://schemas.microsoft.com/office/drawing/2014/main" id="{EA330071-9141-C344-BD09-AA2B22708DBF}"/>
              </a:ext>
            </a:extLst>
          </p:cNvPr>
          <p:cNvSpPr txBox="1"/>
          <p:nvPr/>
        </p:nvSpPr>
        <p:spPr>
          <a:xfrm>
            <a:off x="4762500" y="4846638"/>
            <a:ext cx="942975" cy="246062"/>
          </a:xfrm>
          <a:prstGeom prst="rect">
            <a:avLst/>
          </a:prstGeom>
          <a:noFill/>
        </p:spPr>
        <p:txBody>
          <a:bodyPr>
            <a:spAutoFit/>
          </a:bodyPr>
          <a:lstStyle/>
          <a:p>
            <a:pPr fontAlgn="auto">
              <a:spcBef>
                <a:spcPts val="0"/>
              </a:spcBef>
              <a:spcAft>
                <a:spcPts val="0"/>
              </a:spcAft>
              <a:buFont typeface="Arial" pitchFamily="34" charset="0"/>
              <a:buChar char="•"/>
              <a:defRPr/>
            </a:pPr>
            <a:r>
              <a:rPr lang="en-US" sz="1000">
                <a:solidFill>
                  <a:schemeClr val="tx1">
                    <a:lumMod val="50000"/>
                  </a:schemeClr>
                </a:solidFill>
                <a:latin typeface="+mn-lt"/>
                <a:ea typeface="+mn-ea"/>
              </a:rPr>
              <a:t>Sprint review</a:t>
            </a:r>
          </a:p>
        </p:txBody>
      </p:sp>
      <p:sp>
        <p:nvSpPr>
          <p:cNvPr id="30" name="Tekstboks 72">
            <a:extLst>
              <a:ext uri="{FF2B5EF4-FFF2-40B4-BE49-F238E27FC236}">
                <a16:creationId xmlns:a16="http://schemas.microsoft.com/office/drawing/2014/main" id="{58088123-4C54-1D46-9D80-740D77B97944}"/>
              </a:ext>
            </a:extLst>
          </p:cNvPr>
          <p:cNvSpPr txBox="1"/>
          <p:nvPr/>
        </p:nvSpPr>
        <p:spPr>
          <a:xfrm>
            <a:off x="3400425" y="4770438"/>
            <a:ext cx="942975" cy="400050"/>
          </a:xfrm>
          <a:prstGeom prst="rect">
            <a:avLst/>
          </a:prstGeom>
          <a:noFill/>
        </p:spPr>
        <p:txBody>
          <a:bodyPr>
            <a:spAutoFit/>
          </a:bodyPr>
          <a:lstStyle/>
          <a:p>
            <a:pPr fontAlgn="auto">
              <a:spcBef>
                <a:spcPts val="0"/>
              </a:spcBef>
              <a:spcAft>
                <a:spcPts val="0"/>
              </a:spcAft>
              <a:buFont typeface="Arial" pitchFamily="34" charset="0"/>
              <a:buChar char="•"/>
              <a:defRPr/>
            </a:pPr>
            <a:r>
              <a:rPr lang="en-US" sz="1000" dirty="0">
                <a:solidFill>
                  <a:schemeClr val="tx1">
                    <a:lumMod val="50000"/>
                  </a:schemeClr>
                </a:solidFill>
                <a:latin typeface="+mn-lt"/>
                <a:ea typeface="+mn-ea"/>
              </a:rPr>
              <a:t>Sprint retrospective</a:t>
            </a:r>
          </a:p>
        </p:txBody>
      </p:sp>
      <p:sp>
        <p:nvSpPr>
          <p:cNvPr id="31" name="Tekstboks 75">
            <a:extLst>
              <a:ext uri="{FF2B5EF4-FFF2-40B4-BE49-F238E27FC236}">
                <a16:creationId xmlns:a16="http://schemas.microsoft.com/office/drawing/2014/main" id="{605D87E2-C215-9843-8A72-4B82C6E424C6}"/>
              </a:ext>
            </a:extLst>
          </p:cNvPr>
          <p:cNvSpPr txBox="1"/>
          <p:nvPr/>
        </p:nvSpPr>
        <p:spPr>
          <a:xfrm>
            <a:off x="2781300" y="3722688"/>
            <a:ext cx="942975" cy="554037"/>
          </a:xfrm>
          <a:prstGeom prst="rect">
            <a:avLst/>
          </a:prstGeom>
          <a:noFill/>
        </p:spPr>
        <p:txBody>
          <a:bodyPr>
            <a:spAutoFit/>
          </a:bodyPr>
          <a:lstStyle/>
          <a:p>
            <a:pPr fontAlgn="auto">
              <a:spcBef>
                <a:spcPts val="0"/>
              </a:spcBef>
              <a:spcAft>
                <a:spcPts val="0"/>
              </a:spcAft>
              <a:buFont typeface="Arial" pitchFamily="34" charset="0"/>
              <a:buChar char="•"/>
              <a:defRPr/>
            </a:pPr>
            <a:r>
              <a:rPr lang="en-US" sz="1000" dirty="0">
                <a:solidFill>
                  <a:schemeClr val="tx1">
                    <a:lumMod val="50000"/>
                  </a:schemeClr>
                </a:solidFill>
                <a:latin typeface="+mn-lt"/>
                <a:ea typeface="+mn-ea"/>
              </a:rPr>
              <a:t>Update product backlog</a:t>
            </a:r>
          </a:p>
        </p:txBody>
      </p:sp>
      <p:sp>
        <p:nvSpPr>
          <p:cNvPr id="4120" name="Tekstboks 78">
            <a:extLst>
              <a:ext uri="{FF2B5EF4-FFF2-40B4-BE49-F238E27FC236}">
                <a16:creationId xmlns:a16="http://schemas.microsoft.com/office/drawing/2014/main" id="{F8D19559-9D9F-294B-B4F7-4C0E46B45618}"/>
              </a:ext>
            </a:extLst>
          </p:cNvPr>
          <p:cNvSpPr txBox="1">
            <a:spLocks noChangeArrowheads="1"/>
          </p:cNvSpPr>
          <p:nvPr/>
        </p:nvSpPr>
        <p:spPr bwMode="auto">
          <a:xfrm>
            <a:off x="1167346" y="3339584"/>
            <a:ext cx="13903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000" b="1" dirty="0">
                <a:solidFill>
                  <a:srgbClr val="F6F6F6"/>
                </a:solidFill>
              </a:rPr>
              <a:t>Sprint Planning</a:t>
            </a:r>
          </a:p>
        </p:txBody>
      </p:sp>
      <p:sp>
        <p:nvSpPr>
          <p:cNvPr id="4121" name="Tekstboks 80">
            <a:extLst>
              <a:ext uri="{FF2B5EF4-FFF2-40B4-BE49-F238E27FC236}">
                <a16:creationId xmlns:a16="http://schemas.microsoft.com/office/drawing/2014/main" id="{DF2927F4-5539-D648-881E-6787539CE4A1}"/>
              </a:ext>
            </a:extLst>
          </p:cNvPr>
          <p:cNvSpPr txBox="1">
            <a:spLocks noChangeArrowheads="1"/>
          </p:cNvSpPr>
          <p:nvPr/>
        </p:nvSpPr>
        <p:spPr bwMode="auto">
          <a:xfrm>
            <a:off x="6573866" y="4808543"/>
            <a:ext cx="70005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000" b="1" dirty="0">
                <a:solidFill>
                  <a:schemeClr val="bg1"/>
                </a:solidFill>
              </a:rPr>
              <a:t>RELEASE</a:t>
            </a:r>
          </a:p>
        </p:txBody>
      </p:sp>
      <p:sp>
        <p:nvSpPr>
          <p:cNvPr id="35" name="Rectangle 8">
            <a:extLst>
              <a:ext uri="{FF2B5EF4-FFF2-40B4-BE49-F238E27FC236}">
                <a16:creationId xmlns:a16="http://schemas.microsoft.com/office/drawing/2014/main" id="{FB09DC72-C985-0340-BF5E-30C8FD29B85A}"/>
              </a:ext>
            </a:extLst>
          </p:cNvPr>
          <p:cNvSpPr>
            <a:spLocks noChangeArrowheads="1"/>
          </p:cNvSpPr>
          <p:nvPr/>
        </p:nvSpPr>
        <p:spPr bwMode="gray">
          <a:xfrm>
            <a:off x="314325" y="195263"/>
            <a:ext cx="8520113" cy="600075"/>
          </a:xfrm>
          <a:prstGeom prst="rect">
            <a:avLst/>
          </a:prstGeom>
          <a:noFill/>
          <a:ln w="9525">
            <a:noFill/>
            <a:miter lim="800000"/>
            <a:headEnd/>
            <a:tailEnd/>
          </a:ln>
        </p:spPr>
        <p:txBody>
          <a:bodyPr lIns="0" rIns="0" anchor="ctr"/>
          <a:lstStyle/>
          <a:p>
            <a:pPr fontAlgn="auto">
              <a:spcBef>
                <a:spcPts val="0"/>
              </a:spcBef>
              <a:spcAft>
                <a:spcPts val="0"/>
              </a:spcAft>
              <a:defRPr/>
            </a:pPr>
            <a:r>
              <a:rPr lang="de-DE" sz="2600" b="1" kern="0" dirty="0">
                <a:solidFill>
                  <a:sysClr val="windowText" lastClr="000000"/>
                </a:solidFill>
                <a:latin typeface="+mn-lt"/>
                <a:ea typeface="+mn-ea"/>
              </a:rPr>
              <a:t> SCRUM </a:t>
            </a:r>
            <a:r>
              <a:rPr lang="de-DE" sz="2600" b="1" kern="0" dirty="0">
                <a:solidFill>
                  <a:sysClr val="windowText" lastClr="000000"/>
                </a:solidFill>
              </a:rPr>
              <a:t>Sprint</a:t>
            </a:r>
            <a:endParaRPr lang="de-DE" sz="1600" kern="0" dirty="0">
              <a:solidFill>
                <a:sysClr val="windowText" lastClr="000000"/>
              </a:solidFill>
              <a:latin typeface="Calibri"/>
              <a:ea typeface="+mn-ea"/>
            </a:endParaRPr>
          </a:p>
        </p:txBody>
      </p:sp>
    </p:spTree>
    <p:extLst>
      <p:ext uri="{BB962C8B-B14F-4D97-AF65-F5344CB8AC3E}">
        <p14:creationId xmlns:p14="http://schemas.microsoft.com/office/powerpoint/2010/main" val="1279774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aphicFrame>
        <p:nvGraphicFramePr>
          <p:cNvPr id="2" name="Chart 1" descr="Blank line chart." title="Line chart"/>
          <p:cNvGraphicFramePr/>
          <p:nvPr>
            <p:extLst>
              <p:ext uri="{D42A27DB-BD31-4B8C-83A1-F6EECF244321}">
                <p14:modId xmlns:p14="http://schemas.microsoft.com/office/powerpoint/2010/main" val="2873384538"/>
              </p:ext>
            </p:extLst>
          </p:nvPr>
        </p:nvGraphicFramePr>
        <p:xfrm>
          <a:off x="1094740" y="1109132"/>
          <a:ext cx="7084060" cy="472270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373591" y="320816"/>
            <a:ext cx="6356526" cy="430887"/>
          </a:xfrm>
          <a:prstGeom prst="rect">
            <a:avLst/>
          </a:prstGeom>
          <a:noFill/>
        </p:spPr>
        <p:txBody>
          <a:bodyPr wrap="square" rtlCol="0">
            <a:spAutoFit/>
          </a:bodyPr>
          <a:lstStyle/>
          <a:p>
            <a:pPr>
              <a:lnSpc>
                <a:spcPct val="90000"/>
              </a:lnSpc>
              <a:spcAft>
                <a:spcPts val="600"/>
              </a:spcAft>
            </a:pPr>
            <a:r>
              <a:rPr lang="en-US" sz="2400">
                <a:solidFill>
                  <a:schemeClr val="accent4"/>
                </a:solidFill>
                <a:latin typeface="Lato Regular"/>
                <a:cs typeface="Lato Regular"/>
              </a:rPr>
              <a:t>Scrum Board</a:t>
            </a:r>
          </a:p>
        </p:txBody>
      </p:sp>
      <p:sp>
        <p:nvSpPr>
          <p:cNvPr id="4"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D4B73A-D17F-154A-B0E6-C28CC3A51DA9}" type="slidenum">
              <a:rPr lang="en-US" sz="1200" smtClean="0">
                <a:solidFill>
                  <a:schemeClr val="tx2"/>
                </a:solidFill>
              </a:rPr>
              <a:t>23</a:t>
            </a:fld>
            <a:endParaRPr lang="en-US" sz="1200">
              <a:solidFill>
                <a:schemeClr val="tx2"/>
              </a:solidFill>
            </a:endParaRPr>
          </a:p>
        </p:txBody>
      </p:sp>
    </p:spTree>
    <p:extLst>
      <p:ext uri="{BB962C8B-B14F-4D97-AF65-F5344CB8AC3E}">
        <p14:creationId xmlns:p14="http://schemas.microsoft.com/office/powerpoint/2010/main" val="366121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2"/>
          <p:cNvSpPr txBox="1"/>
          <p:nvPr/>
        </p:nvSpPr>
        <p:spPr>
          <a:xfrm>
            <a:off x="373591" y="320816"/>
            <a:ext cx="6356526" cy="430887"/>
          </a:xfrm>
          <a:prstGeom prst="rect">
            <a:avLst/>
          </a:prstGeom>
          <a:noFill/>
        </p:spPr>
        <p:txBody>
          <a:bodyPr wrap="square" rtlCol="0">
            <a:spAutoFit/>
          </a:bodyPr>
          <a:lstStyle/>
          <a:p>
            <a:pPr>
              <a:lnSpc>
                <a:spcPct val="90000"/>
              </a:lnSpc>
              <a:spcAft>
                <a:spcPts val="600"/>
              </a:spcAft>
            </a:pPr>
            <a:r>
              <a:rPr lang="en-US" sz="2400">
                <a:solidFill>
                  <a:schemeClr val="accent4"/>
                </a:solidFill>
                <a:latin typeface="Lato Regular"/>
                <a:cs typeface="Lato Regular"/>
              </a:rPr>
              <a:t>Scrum Board - analog</a:t>
            </a:r>
          </a:p>
        </p:txBody>
      </p:sp>
      <p:sp>
        <p:nvSpPr>
          <p:cNvPr id="4"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D4B73A-D17F-154A-B0E6-C28CC3A51DA9}" type="slidenum">
              <a:rPr lang="en-US" sz="1200" smtClean="0">
                <a:solidFill>
                  <a:schemeClr val="tx2"/>
                </a:solidFill>
              </a:rPr>
              <a:t>24</a:t>
            </a:fld>
            <a:endParaRPr lang="en-US" sz="1200">
              <a:solidFill>
                <a:schemeClr val="tx2"/>
              </a:solidFill>
            </a:endParaRPr>
          </a:p>
        </p:txBody>
      </p:sp>
      <p:pic>
        <p:nvPicPr>
          <p:cNvPr id="6" name="Picture 5">
            <a:extLst>
              <a:ext uri="{FF2B5EF4-FFF2-40B4-BE49-F238E27FC236}">
                <a16:creationId xmlns:a16="http://schemas.microsoft.com/office/drawing/2014/main" id="{45855E96-7185-4147-A0CF-FC499610033A}"/>
              </a:ext>
            </a:extLst>
          </p:cNvPr>
          <p:cNvPicPr>
            <a:picLocks noChangeAspect="1"/>
          </p:cNvPicPr>
          <p:nvPr/>
        </p:nvPicPr>
        <p:blipFill>
          <a:blip r:embed="rId3"/>
          <a:stretch>
            <a:fillRect/>
          </a:stretch>
        </p:blipFill>
        <p:spPr>
          <a:xfrm>
            <a:off x="937801" y="963828"/>
            <a:ext cx="7192938" cy="5394704"/>
          </a:xfrm>
          <a:prstGeom prst="rect">
            <a:avLst/>
          </a:prstGeom>
        </p:spPr>
      </p:pic>
    </p:spTree>
    <p:extLst>
      <p:ext uri="{BB962C8B-B14F-4D97-AF65-F5344CB8AC3E}">
        <p14:creationId xmlns:p14="http://schemas.microsoft.com/office/powerpoint/2010/main" val="1325877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2"/>
          <p:cNvSpPr txBox="1"/>
          <p:nvPr/>
        </p:nvSpPr>
        <p:spPr>
          <a:xfrm>
            <a:off x="373591" y="320816"/>
            <a:ext cx="6356526" cy="430887"/>
          </a:xfrm>
          <a:prstGeom prst="rect">
            <a:avLst/>
          </a:prstGeom>
          <a:noFill/>
        </p:spPr>
        <p:txBody>
          <a:bodyPr wrap="square" rtlCol="0">
            <a:spAutoFit/>
          </a:bodyPr>
          <a:lstStyle/>
          <a:p>
            <a:pPr>
              <a:lnSpc>
                <a:spcPct val="90000"/>
              </a:lnSpc>
              <a:spcAft>
                <a:spcPts val="600"/>
              </a:spcAft>
            </a:pPr>
            <a:r>
              <a:rPr lang="en-US" sz="2400">
                <a:solidFill>
                  <a:schemeClr val="accent4"/>
                </a:solidFill>
                <a:latin typeface="Lato Regular"/>
                <a:cs typeface="Lato Regular"/>
              </a:rPr>
              <a:t>Scrum Board – Stormtroopers…</a:t>
            </a:r>
          </a:p>
        </p:txBody>
      </p:sp>
      <p:sp>
        <p:nvSpPr>
          <p:cNvPr id="4"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D4B73A-D17F-154A-B0E6-C28CC3A51DA9}" type="slidenum">
              <a:rPr lang="en-US" sz="1200" smtClean="0">
                <a:solidFill>
                  <a:schemeClr val="tx2"/>
                </a:solidFill>
              </a:rPr>
              <a:t>25</a:t>
            </a:fld>
            <a:endParaRPr lang="en-US" sz="1200">
              <a:solidFill>
                <a:schemeClr val="tx2"/>
              </a:solidFill>
            </a:endParaRPr>
          </a:p>
        </p:txBody>
      </p:sp>
      <p:pic>
        <p:nvPicPr>
          <p:cNvPr id="5" name="Picture 4">
            <a:extLst>
              <a:ext uri="{FF2B5EF4-FFF2-40B4-BE49-F238E27FC236}">
                <a16:creationId xmlns:a16="http://schemas.microsoft.com/office/drawing/2014/main" id="{2F768C89-DCF2-744B-8287-A15F80B632A4}"/>
              </a:ext>
            </a:extLst>
          </p:cNvPr>
          <p:cNvPicPr>
            <a:picLocks noChangeAspect="1"/>
          </p:cNvPicPr>
          <p:nvPr/>
        </p:nvPicPr>
        <p:blipFill>
          <a:blip r:embed="rId3"/>
          <a:stretch>
            <a:fillRect/>
          </a:stretch>
        </p:blipFill>
        <p:spPr>
          <a:xfrm>
            <a:off x="520262" y="867103"/>
            <a:ext cx="7681880" cy="5421327"/>
          </a:xfrm>
          <a:prstGeom prst="rect">
            <a:avLst/>
          </a:prstGeom>
        </p:spPr>
      </p:pic>
    </p:spTree>
    <p:extLst>
      <p:ext uri="{BB962C8B-B14F-4D97-AF65-F5344CB8AC3E}">
        <p14:creationId xmlns:p14="http://schemas.microsoft.com/office/powerpoint/2010/main" val="1327662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of Marquam Hill, looking west from Gibbs Street." title="Image of Marquam Hill."/>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9144000" cy="6858000"/>
          </a:xfrm>
          <a:prstGeom prst="rect">
            <a:avLst/>
          </a:prstGeom>
        </p:spPr>
      </p:pic>
      <p:sp>
        <p:nvSpPr>
          <p:cNvPr id="4" name="TextBox 3"/>
          <p:cNvSpPr txBox="1"/>
          <p:nvPr/>
        </p:nvSpPr>
        <p:spPr>
          <a:xfrm>
            <a:off x="3420821" y="488617"/>
            <a:ext cx="5316026" cy="1754326"/>
          </a:xfrm>
          <a:prstGeom prst="rect">
            <a:avLst/>
          </a:prstGeom>
          <a:noFill/>
        </p:spPr>
        <p:txBody>
          <a:bodyPr wrap="square" rtlCol="0">
            <a:spAutoFit/>
          </a:bodyPr>
          <a:lstStyle/>
          <a:p>
            <a:pPr marL="228600" indent="-173038"/>
            <a:r>
              <a:rPr lang="en-US" sz="3600" spc="20">
                <a:solidFill>
                  <a:schemeClr val="accent3"/>
                </a:solidFill>
                <a:latin typeface="Lato Regular"/>
                <a:cs typeface="Lato Regular"/>
              </a:rPr>
              <a:t>What does agile or scrum have to do with research?</a:t>
            </a:r>
            <a:endParaRPr lang="en-US" spc="20">
              <a:solidFill>
                <a:schemeClr val="accent3"/>
              </a:solidFill>
              <a:latin typeface="Lato Regular"/>
              <a:cs typeface="Lato Regular"/>
            </a:endParaRPr>
          </a:p>
        </p:txBody>
      </p:sp>
    </p:spTree>
    <p:extLst>
      <p:ext uri="{BB962C8B-B14F-4D97-AF65-F5344CB8AC3E}">
        <p14:creationId xmlns:p14="http://schemas.microsoft.com/office/powerpoint/2010/main" val="1810885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Image of OHSU tram car descending from Marquam Hill, above Gibbs Street pedestrian bridge." title="Tram image."/>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a:stretch/>
        </p:blipFill>
        <p:spPr/>
      </p:pic>
      <p:sp>
        <p:nvSpPr>
          <p:cNvPr id="3" name="Title 2"/>
          <p:cNvSpPr>
            <a:spLocks noGrp="1"/>
          </p:cNvSpPr>
          <p:nvPr>
            <p:ph type="title"/>
          </p:nvPr>
        </p:nvSpPr>
        <p:spPr/>
        <p:txBody>
          <a:bodyPr/>
          <a:lstStyle/>
          <a:p>
            <a:r>
              <a:rPr lang="en-US">
                <a:solidFill>
                  <a:srgbClr val="002776"/>
                </a:solidFill>
              </a:rPr>
              <a:t>Agile in research</a:t>
            </a:r>
          </a:p>
        </p:txBody>
      </p:sp>
      <p:sp>
        <p:nvSpPr>
          <p:cNvPr id="4" name="Content Placeholder 3"/>
          <p:cNvSpPr>
            <a:spLocks noGrp="1"/>
          </p:cNvSpPr>
          <p:nvPr>
            <p:ph idx="10"/>
          </p:nvPr>
        </p:nvSpPr>
        <p:spPr>
          <a:xfrm>
            <a:off x="3174898" y="1540962"/>
            <a:ext cx="5300242" cy="4229643"/>
          </a:xfrm>
        </p:spPr>
        <p:txBody>
          <a:bodyPr>
            <a:normAutofit fontScale="70000" lnSpcReduction="20000"/>
          </a:bodyPr>
          <a:lstStyle/>
          <a:p>
            <a:pPr marL="265176" indent="-173736">
              <a:spcAft>
                <a:spcPts val="2000"/>
              </a:spcAft>
              <a:buSzPct val="120000"/>
            </a:pPr>
            <a:r>
              <a:rPr lang="en-US" dirty="0">
                <a:solidFill>
                  <a:srgbClr val="364852"/>
                </a:solidFill>
              </a:rPr>
              <a:t>Research IT projects are not always clearly defined.</a:t>
            </a:r>
          </a:p>
          <a:p>
            <a:pPr marL="265176" indent="-173736">
              <a:spcAft>
                <a:spcPts val="2000"/>
              </a:spcAft>
              <a:buSzPct val="120000"/>
            </a:pPr>
            <a:r>
              <a:rPr lang="en-US" dirty="0">
                <a:solidFill>
                  <a:srgbClr val="364852"/>
                </a:solidFill>
              </a:rPr>
              <a:t>Agile practices lend themselves well to the evolving nature of research development.</a:t>
            </a:r>
          </a:p>
          <a:p>
            <a:pPr marL="265176" indent="-173736">
              <a:spcAft>
                <a:spcPts val="2000"/>
              </a:spcAft>
              <a:buSzPct val="120000"/>
            </a:pPr>
            <a:r>
              <a:rPr lang="en-US" dirty="0">
                <a:solidFill>
                  <a:srgbClr val="364852"/>
                </a:solidFill>
              </a:rPr>
              <a:t>By focusing on minimum viable product, can deliver critical functionality first, then iterate improvements.</a:t>
            </a:r>
          </a:p>
          <a:p>
            <a:pPr marL="265176" indent="-173736">
              <a:spcAft>
                <a:spcPts val="2000"/>
              </a:spcAft>
              <a:buSzPct val="120000"/>
            </a:pPr>
            <a:r>
              <a:rPr lang="en-US" dirty="0">
                <a:solidFill>
                  <a:srgbClr val="364852"/>
                </a:solidFill>
              </a:rPr>
              <a:t>Research Agile Topics:</a:t>
            </a:r>
          </a:p>
          <a:p>
            <a:pPr marL="665226" lvl="1" indent="-173736">
              <a:buSzPct val="120000"/>
            </a:pPr>
            <a:r>
              <a:rPr lang="en-US" dirty="0">
                <a:solidFill>
                  <a:srgbClr val="364852"/>
                </a:solidFill>
              </a:rPr>
              <a:t>Best practices</a:t>
            </a:r>
          </a:p>
          <a:p>
            <a:pPr marL="665226" lvl="1" indent="-173736">
              <a:buSzPct val="120000"/>
            </a:pPr>
            <a:r>
              <a:rPr lang="en-US" dirty="0">
                <a:solidFill>
                  <a:srgbClr val="364852"/>
                </a:solidFill>
              </a:rPr>
              <a:t>Privacy and regulatory considerations</a:t>
            </a:r>
          </a:p>
          <a:p>
            <a:pPr marL="665226" lvl="1" indent="-173736">
              <a:buSzPct val="120000"/>
            </a:pPr>
            <a:r>
              <a:rPr lang="en-US" dirty="0">
                <a:solidFill>
                  <a:srgbClr val="364852"/>
                </a:solidFill>
              </a:rPr>
              <a:t>Security considerations</a:t>
            </a: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850286C3-E658-BE4E-8A2C-A1707BFEDC1D}" type="slidenum">
              <a:rPr lang="en-US" sz="1200" smtClean="0">
                <a:solidFill>
                  <a:schemeClr val="bg1"/>
                </a:solidFill>
                <a:latin typeface="Noto Serif" charset="0"/>
                <a:ea typeface="Noto Serif" charset="0"/>
                <a:cs typeface="Noto Serif" charset="0"/>
              </a:rPr>
              <a:t>27</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255234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73591" y="320816"/>
            <a:ext cx="6356526" cy="430887"/>
          </a:xfrm>
          <a:prstGeom prst="rect">
            <a:avLst/>
          </a:prstGeom>
          <a:noFill/>
        </p:spPr>
        <p:txBody>
          <a:bodyPr wrap="square" rtlCol="0">
            <a:spAutoFit/>
          </a:bodyPr>
          <a:lstStyle/>
          <a:p>
            <a:pPr>
              <a:lnSpc>
                <a:spcPct val="90000"/>
              </a:lnSpc>
              <a:spcAft>
                <a:spcPts val="600"/>
              </a:spcAft>
            </a:pPr>
            <a:r>
              <a:rPr lang="en-US" sz="2400" dirty="0">
                <a:solidFill>
                  <a:schemeClr val="accent4"/>
                </a:solidFill>
                <a:latin typeface="Lato Regular"/>
                <a:cs typeface="Lato Regular"/>
              </a:rPr>
              <a:t>Research Project in Scrum</a:t>
            </a:r>
          </a:p>
        </p:txBody>
      </p:sp>
      <p:sp>
        <p:nvSpPr>
          <p:cNvPr id="4"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D4B73A-D17F-154A-B0E6-C28CC3A51DA9}" type="slidenum">
              <a:rPr lang="en-US" sz="1200" smtClean="0">
                <a:solidFill>
                  <a:schemeClr val="tx2"/>
                </a:solidFill>
              </a:rPr>
              <a:t>28</a:t>
            </a:fld>
            <a:endParaRPr lang="en-US" sz="1200">
              <a:solidFill>
                <a:schemeClr val="tx2"/>
              </a:solidFill>
            </a:endParaRPr>
          </a:p>
        </p:txBody>
      </p:sp>
      <p:sp>
        <p:nvSpPr>
          <p:cNvPr id="2" name="Rounded Rectangle 1">
            <a:extLst>
              <a:ext uri="{FF2B5EF4-FFF2-40B4-BE49-F238E27FC236}">
                <a16:creationId xmlns:a16="http://schemas.microsoft.com/office/drawing/2014/main" id="{70682E6F-77CA-C64E-BB1B-1B32472082B8}"/>
              </a:ext>
            </a:extLst>
          </p:cNvPr>
          <p:cNvSpPr/>
          <p:nvPr/>
        </p:nvSpPr>
        <p:spPr>
          <a:xfrm>
            <a:off x="953729" y="1455175"/>
            <a:ext cx="2113936" cy="72758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mj-lt"/>
              </a:rPr>
              <a:t>Project Definition / Grant Writing</a:t>
            </a:r>
          </a:p>
        </p:txBody>
      </p:sp>
      <p:sp>
        <p:nvSpPr>
          <p:cNvPr id="7" name="Rounded Rectangle 6">
            <a:extLst>
              <a:ext uri="{FF2B5EF4-FFF2-40B4-BE49-F238E27FC236}">
                <a16:creationId xmlns:a16="http://schemas.microsoft.com/office/drawing/2014/main" id="{C646E6EF-0A57-684A-BD48-64D4A76E7A28}"/>
              </a:ext>
            </a:extLst>
          </p:cNvPr>
          <p:cNvSpPr/>
          <p:nvPr/>
        </p:nvSpPr>
        <p:spPr>
          <a:xfrm>
            <a:off x="953729" y="2583448"/>
            <a:ext cx="2113936" cy="72758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mj-lt"/>
              </a:rPr>
              <a:t>Planning</a:t>
            </a:r>
          </a:p>
        </p:txBody>
      </p:sp>
      <p:sp>
        <p:nvSpPr>
          <p:cNvPr id="8" name="Rounded Rectangle 7">
            <a:extLst>
              <a:ext uri="{FF2B5EF4-FFF2-40B4-BE49-F238E27FC236}">
                <a16:creationId xmlns:a16="http://schemas.microsoft.com/office/drawing/2014/main" id="{BD2D19C5-E1FA-7D4D-BEE0-2D85A352EEE7}"/>
              </a:ext>
            </a:extLst>
          </p:cNvPr>
          <p:cNvSpPr/>
          <p:nvPr/>
        </p:nvSpPr>
        <p:spPr>
          <a:xfrm>
            <a:off x="953729" y="3711721"/>
            <a:ext cx="2113936" cy="72758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mj-lt"/>
              </a:rPr>
              <a:t>Execution / Development</a:t>
            </a:r>
          </a:p>
        </p:txBody>
      </p:sp>
      <p:sp>
        <p:nvSpPr>
          <p:cNvPr id="9" name="Rounded Rectangle 8">
            <a:extLst>
              <a:ext uri="{FF2B5EF4-FFF2-40B4-BE49-F238E27FC236}">
                <a16:creationId xmlns:a16="http://schemas.microsoft.com/office/drawing/2014/main" id="{BD851CF8-8B08-E940-A81C-C08013A98C24}"/>
              </a:ext>
            </a:extLst>
          </p:cNvPr>
          <p:cNvSpPr/>
          <p:nvPr/>
        </p:nvSpPr>
        <p:spPr>
          <a:xfrm>
            <a:off x="953729" y="4839994"/>
            <a:ext cx="2113936" cy="72758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mj-lt"/>
              </a:rPr>
              <a:t>Closure / Completion</a:t>
            </a:r>
          </a:p>
        </p:txBody>
      </p:sp>
      <p:cxnSp>
        <p:nvCxnSpPr>
          <p:cNvPr id="10" name="Straight Arrow Connector 9">
            <a:extLst>
              <a:ext uri="{FF2B5EF4-FFF2-40B4-BE49-F238E27FC236}">
                <a16:creationId xmlns:a16="http://schemas.microsoft.com/office/drawing/2014/main" id="{30D541B2-4B23-6C40-BCFB-7CACA2AC8B19}"/>
              </a:ext>
            </a:extLst>
          </p:cNvPr>
          <p:cNvCxnSpPr>
            <a:cxnSpLocks/>
            <a:stCxn id="2" idx="2"/>
            <a:endCxn id="7" idx="0"/>
          </p:cNvCxnSpPr>
          <p:nvPr/>
        </p:nvCxnSpPr>
        <p:spPr>
          <a:xfrm>
            <a:off x="2010697" y="2182762"/>
            <a:ext cx="0" cy="4006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438DC43-268F-C44E-A125-9DA08677328A}"/>
              </a:ext>
            </a:extLst>
          </p:cNvPr>
          <p:cNvCxnSpPr>
            <a:cxnSpLocks/>
            <a:stCxn id="7" idx="2"/>
            <a:endCxn id="8" idx="0"/>
          </p:cNvCxnSpPr>
          <p:nvPr/>
        </p:nvCxnSpPr>
        <p:spPr>
          <a:xfrm>
            <a:off x="2010697" y="3311035"/>
            <a:ext cx="0" cy="40068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669C626-BC29-1D4A-BB4B-713E082FDE8D}"/>
              </a:ext>
            </a:extLst>
          </p:cNvPr>
          <p:cNvCxnSpPr>
            <a:cxnSpLocks/>
            <a:stCxn id="8" idx="2"/>
            <a:endCxn id="9" idx="0"/>
          </p:cNvCxnSpPr>
          <p:nvPr/>
        </p:nvCxnSpPr>
        <p:spPr>
          <a:xfrm>
            <a:off x="2010697" y="4439308"/>
            <a:ext cx="0" cy="400686"/>
          </a:xfrm>
          <a:prstGeom prst="straightConnector1">
            <a:avLst/>
          </a:prstGeom>
          <a:ln>
            <a:solidFill>
              <a:schemeClr val="tx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432BDB2E-3E39-FD4B-BED5-88A940144EA4}"/>
              </a:ext>
            </a:extLst>
          </p:cNvPr>
          <p:cNvCxnSpPr>
            <a:cxnSpLocks/>
            <a:stCxn id="9" idx="2"/>
          </p:cNvCxnSpPr>
          <p:nvPr/>
        </p:nvCxnSpPr>
        <p:spPr>
          <a:xfrm rot="5400000" flipH="1">
            <a:off x="-55319" y="3501566"/>
            <a:ext cx="4132031" cy="12700"/>
          </a:xfrm>
          <a:prstGeom prst="bentConnector5">
            <a:avLst>
              <a:gd name="adj1" fmla="val -9392"/>
              <a:gd name="adj2" fmla="val 12063457"/>
              <a:gd name="adj3" fmla="val 109496"/>
            </a:avLst>
          </a:prstGeom>
          <a:ln w="31750">
            <a:solidFill>
              <a:schemeClr val="tx1">
                <a:lumMod val="50000"/>
              </a:schemeClr>
            </a:solidFill>
            <a:tailEnd type="triangle" w="lg" len="med"/>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AE44837F-124F-F041-9535-9DC52A6FB761}"/>
              </a:ext>
            </a:extLst>
          </p:cNvPr>
          <p:cNvPicPr>
            <a:picLocks noChangeAspect="1"/>
          </p:cNvPicPr>
          <p:nvPr/>
        </p:nvPicPr>
        <p:blipFill>
          <a:blip r:embed="rId3">
            <a:alphaModFix amt="64000"/>
          </a:blip>
          <a:stretch>
            <a:fillRect/>
          </a:stretch>
        </p:blipFill>
        <p:spPr>
          <a:xfrm>
            <a:off x="3288977" y="1370029"/>
            <a:ext cx="1316355" cy="855345"/>
          </a:xfrm>
          <a:prstGeom prst="rect">
            <a:avLst/>
          </a:prstGeom>
        </p:spPr>
      </p:pic>
      <p:pic>
        <p:nvPicPr>
          <p:cNvPr id="29" name="Picture 28">
            <a:extLst>
              <a:ext uri="{FF2B5EF4-FFF2-40B4-BE49-F238E27FC236}">
                <a16:creationId xmlns:a16="http://schemas.microsoft.com/office/drawing/2014/main" id="{990EDCE5-19D0-5F4C-9948-01467F9A34DB}"/>
              </a:ext>
            </a:extLst>
          </p:cNvPr>
          <p:cNvPicPr>
            <a:picLocks noChangeAspect="1"/>
          </p:cNvPicPr>
          <p:nvPr/>
        </p:nvPicPr>
        <p:blipFill>
          <a:blip r:embed="rId3">
            <a:alphaModFix amt="64000"/>
          </a:blip>
          <a:stretch>
            <a:fillRect/>
          </a:stretch>
        </p:blipFill>
        <p:spPr>
          <a:xfrm>
            <a:off x="3288976" y="2551549"/>
            <a:ext cx="1316355" cy="855345"/>
          </a:xfrm>
          <a:prstGeom prst="rect">
            <a:avLst/>
          </a:prstGeom>
        </p:spPr>
      </p:pic>
      <p:pic>
        <p:nvPicPr>
          <p:cNvPr id="30" name="Picture 29">
            <a:extLst>
              <a:ext uri="{FF2B5EF4-FFF2-40B4-BE49-F238E27FC236}">
                <a16:creationId xmlns:a16="http://schemas.microsoft.com/office/drawing/2014/main" id="{ADCEAC01-0838-164F-A43F-16346F03BAB4}"/>
              </a:ext>
            </a:extLst>
          </p:cNvPr>
          <p:cNvPicPr>
            <a:picLocks noChangeAspect="1"/>
          </p:cNvPicPr>
          <p:nvPr/>
        </p:nvPicPr>
        <p:blipFill>
          <a:blip r:embed="rId3">
            <a:alphaModFix amt="64000"/>
          </a:blip>
          <a:stretch>
            <a:fillRect/>
          </a:stretch>
        </p:blipFill>
        <p:spPr>
          <a:xfrm>
            <a:off x="3288976" y="3689727"/>
            <a:ext cx="1316355" cy="855345"/>
          </a:xfrm>
          <a:prstGeom prst="rect">
            <a:avLst/>
          </a:prstGeom>
        </p:spPr>
      </p:pic>
      <p:pic>
        <p:nvPicPr>
          <p:cNvPr id="31" name="Picture 30">
            <a:extLst>
              <a:ext uri="{FF2B5EF4-FFF2-40B4-BE49-F238E27FC236}">
                <a16:creationId xmlns:a16="http://schemas.microsoft.com/office/drawing/2014/main" id="{A50BBE5C-E16F-A04E-964A-CA4871BFD5A6}"/>
              </a:ext>
            </a:extLst>
          </p:cNvPr>
          <p:cNvPicPr>
            <a:picLocks noChangeAspect="1"/>
          </p:cNvPicPr>
          <p:nvPr/>
        </p:nvPicPr>
        <p:blipFill>
          <a:blip r:embed="rId3">
            <a:alphaModFix amt="64000"/>
          </a:blip>
          <a:stretch>
            <a:fillRect/>
          </a:stretch>
        </p:blipFill>
        <p:spPr>
          <a:xfrm>
            <a:off x="3288976" y="4842865"/>
            <a:ext cx="1316355" cy="855345"/>
          </a:xfrm>
          <a:prstGeom prst="rect">
            <a:avLst/>
          </a:prstGeom>
        </p:spPr>
      </p:pic>
      <p:sp>
        <p:nvSpPr>
          <p:cNvPr id="32" name="TextBox 31">
            <a:extLst>
              <a:ext uri="{FF2B5EF4-FFF2-40B4-BE49-F238E27FC236}">
                <a16:creationId xmlns:a16="http://schemas.microsoft.com/office/drawing/2014/main" id="{B48B0F05-41D0-3F4F-A794-A3C3EAF2526D}"/>
              </a:ext>
            </a:extLst>
          </p:cNvPr>
          <p:cNvSpPr txBox="1"/>
          <p:nvPr/>
        </p:nvSpPr>
        <p:spPr>
          <a:xfrm>
            <a:off x="3288976" y="836767"/>
            <a:ext cx="1410615" cy="276999"/>
          </a:xfrm>
          <a:prstGeom prst="rect">
            <a:avLst/>
          </a:prstGeom>
          <a:noFill/>
        </p:spPr>
        <p:txBody>
          <a:bodyPr wrap="square" rtlCol="0">
            <a:spAutoFit/>
          </a:bodyPr>
          <a:lstStyle/>
          <a:p>
            <a:r>
              <a:rPr lang="en-US" sz="1200" b="1" dirty="0">
                <a:solidFill>
                  <a:schemeClr val="accent1"/>
                </a:solidFill>
                <a:latin typeface="+mj-lt"/>
              </a:rPr>
              <a:t>Sprint Iterations</a:t>
            </a:r>
          </a:p>
        </p:txBody>
      </p:sp>
      <p:sp>
        <p:nvSpPr>
          <p:cNvPr id="33" name="Down Arrow 32">
            <a:extLst>
              <a:ext uri="{FF2B5EF4-FFF2-40B4-BE49-F238E27FC236}">
                <a16:creationId xmlns:a16="http://schemas.microsoft.com/office/drawing/2014/main" id="{FFC3F791-2B7D-6443-848E-61547840ED99}"/>
              </a:ext>
            </a:extLst>
          </p:cNvPr>
          <p:cNvSpPr/>
          <p:nvPr/>
        </p:nvSpPr>
        <p:spPr>
          <a:xfrm>
            <a:off x="3827707" y="2225374"/>
            <a:ext cx="329610" cy="336808"/>
          </a:xfrm>
          <a:prstGeom prst="downArrow">
            <a:avLst/>
          </a:prstGeom>
          <a:gradFill>
            <a:gsLst>
              <a:gs pos="0">
                <a:srgbClr val="C00000"/>
              </a:gs>
              <a:gs pos="9900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185C271-F9AC-4D41-A007-2334908C9886}"/>
              </a:ext>
            </a:extLst>
          </p:cNvPr>
          <p:cNvSpPr txBox="1"/>
          <p:nvPr/>
        </p:nvSpPr>
        <p:spPr>
          <a:xfrm>
            <a:off x="4082893" y="2275375"/>
            <a:ext cx="622286" cy="246221"/>
          </a:xfrm>
          <a:prstGeom prst="rect">
            <a:avLst/>
          </a:prstGeom>
          <a:noFill/>
        </p:spPr>
        <p:txBody>
          <a:bodyPr wrap="none" rtlCol="0">
            <a:spAutoFit/>
          </a:bodyPr>
          <a:lstStyle/>
          <a:p>
            <a:r>
              <a:rPr lang="en-US" sz="1000" dirty="0">
                <a:latin typeface="+mj-lt"/>
              </a:rPr>
              <a:t>Sign-off</a:t>
            </a:r>
          </a:p>
        </p:txBody>
      </p:sp>
      <p:sp>
        <p:nvSpPr>
          <p:cNvPr id="35" name="Down Arrow 34">
            <a:extLst>
              <a:ext uri="{FF2B5EF4-FFF2-40B4-BE49-F238E27FC236}">
                <a16:creationId xmlns:a16="http://schemas.microsoft.com/office/drawing/2014/main" id="{C7692AB3-7B01-6F45-A271-5F4051DCACCC}"/>
              </a:ext>
            </a:extLst>
          </p:cNvPr>
          <p:cNvSpPr/>
          <p:nvPr/>
        </p:nvSpPr>
        <p:spPr>
          <a:xfrm>
            <a:off x="3841883" y="3387878"/>
            <a:ext cx="329610" cy="336808"/>
          </a:xfrm>
          <a:prstGeom prst="downArrow">
            <a:avLst/>
          </a:prstGeom>
          <a:gradFill>
            <a:gsLst>
              <a:gs pos="0">
                <a:srgbClr val="C00000"/>
              </a:gs>
              <a:gs pos="9900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4E3BB1CE-1D1B-8046-A927-2CAEA4557947}"/>
              </a:ext>
            </a:extLst>
          </p:cNvPr>
          <p:cNvSpPr txBox="1"/>
          <p:nvPr/>
        </p:nvSpPr>
        <p:spPr>
          <a:xfrm>
            <a:off x="4097069" y="3437879"/>
            <a:ext cx="622286" cy="246221"/>
          </a:xfrm>
          <a:prstGeom prst="rect">
            <a:avLst/>
          </a:prstGeom>
          <a:noFill/>
        </p:spPr>
        <p:txBody>
          <a:bodyPr wrap="none" rtlCol="0">
            <a:spAutoFit/>
          </a:bodyPr>
          <a:lstStyle/>
          <a:p>
            <a:r>
              <a:rPr lang="en-US" sz="1000" dirty="0">
                <a:latin typeface="+mj-lt"/>
              </a:rPr>
              <a:t>Sign-off</a:t>
            </a:r>
          </a:p>
        </p:txBody>
      </p:sp>
      <p:sp>
        <p:nvSpPr>
          <p:cNvPr id="37" name="Down Arrow 36">
            <a:extLst>
              <a:ext uri="{FF2B5EF4-FFF2-40B4-BE49-F238E27FC236}">
                <a16:creationId xmlns:a16="http://schemas.microsoft.com/office/drawing/2014/main" id="{3E55A176-970B-C14D-8CD7-2C1CBA4A8789}"/>
              </a:ext>
            </a:extLst>
          </p:cNvPr>
          <p:cNvSpPr/>
          <p:nvPr/>
        </p:nvSpPr>
        <p:spPr>
          <a:xfrm>
            <a:off x="3841884" y="4525552"/>
            <a:ext cx="329610" cy="336808"/>
          </a:xfrm>
          <a:prstGeom prst="downArrow">
            <a:avLst/>
          </a:prstGeom>
          <a:gradFill>
            <a:gsLst>
              <a:gs pos="0">
                <a:srgbClr val="C00000"/>
              </a:gs>
              <a:gs pos="9900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8CD1D36-8360-664A-9445-879AA8E8566A}"/>
              </a:ext>
            </a:extLst>
          </p:cNvPr>
          <p:cNvSpPr txBox="1"/>
          <p:nvPr/>
        </p:nvSpPr>
        <p:spPr>
          <a:xfrm>
            <a:off x="4097070" y="4575553"/>
            <a:ext cx="622286" cy="246221"/>
          </a:xfrm>
          <a:prstGeom prst="rect">
            <a:avLst/>
          </a:prstGeom>
          <a:noFill/>
        </p:spPr>
        <p:txBody>
          <a:bodyPr wrap="none" rtlCol="0">
            <a:spAutoFit/>
          </a:bodyPr>
          <a:lstStyle/>
          <a:p>
            <a:r>
              <a:rPr lang="en-US" sz="1000" dirty="0">
                <a:latin typeface="+mj-lt"/>
              </a:rPr>
              <a:t>Sign-off</a:t>
            </a:r>
          </a:p>
        </p:txBody>
      </p:sp>
      <p:sp>
        <p:nvSpPr>
          <p:cNvPr id="41" name="TextBox 40">
            <a:extLst>
              <a:ext uri="{FF2B5EF4-FFF2-40B4-BE49-F238E27FC236}">
                <a16:creationId xmlns:a16="http://schemas.microsoft.com/office/drawing/2014/main" id="{5EF96F46-A267-534B-8F32-30EDF4645421}"/>
              </a:ext>
            </a:extLst>
          </p:cNvPr>
          <p:cNvSpPr txBox="1"/>
          <p:nvPr/>
        </p:nvSpPr>
        <p:spPr>
          <a:xfrm>
            <a:off x="5716749" y="836767"/>
            <a:ext cx="1410615" cy="276999"/>
          </a:xfrm>
          <a:prstGeom prst="rect">
            <a:avLst/>
          </a:prstGeom>
          <a:noFill/>
        </p:spPr>
        <p:txBody>
          <a:bodyPr wrap="square" rtlCol="0">
            <a:spAutoFit/>
          </a:bodyPr>
          <a:lstStyle/>
          <a:p>
            <a:r>
              <a:rPr lang="en-US" sz="1200" b="1" dirty="0">
                <a:solidFill>
                  <a:schemeClr val="accent1"/>
                </a:solidFill>
                <a:latin typeface="+mj-lt"/>
              </a:rPr>
              <a:t>Examples </a:t>
            </a:r>
          </a:p>
        </p:txBody>
      </p:sp>
      <p:sp>
        <p:nvSpPr>
          <p:cNvPr id="42" name="TextBox 41">
            <a:extLst>
              <a:ext uri="{FF2B5EF4-FFF2-40B4-BE49-F238E27FC236}">
                <a16:creationId xmlns:a16="http://schemas.microsoft.com/office/drawing/2014/main" id="{61484CFD-4060-FA4F-B23C-ACE93C4D59AD}"/>
              </a:ext>
            </a:extLst>
          </p:cNvPr>
          <p:cNvSpPr txBox="1"/>
          <p:nvPr/>
        </p:nvSpPr>
        <p:spPr>
          <a:xfrm>
            <a:off x="5716749" y="1422121"/>
            <a:ext cx="2768032"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Writing the grant proposal</a:t>
            </a:r>
          </a:p>
          <a:p>
            <a:pPr marL="285750" indent="-285750">
              <a:buFont typeface="Arial" panose="020B0604020202020204" pitchFamily="34" charset="0"/>
              <a:buChar char="•"/>
            </a:pPr>
            <a:r>
              <a:rPr lang="en-US" sz="1200" dirty="0"/>
              <a:t>Budget estimates</a:t>
            </a:r>
          </a:p>
          <a:p>
            <a:pPr marL="285750" indent="-285750">
              <a:buFont typeface="Arial" panose="020B0604020202020204" pitchFamily="34" charset="0"/>
              <a:buChar char="•"/>
            </a:pPr>
            <a:r>
              <a:rPr lang="en-US" sz="1200" dirty="0"/>
              <a:t>Project definition</a:t>
            </a:r>
          </a:p>
        </p:txBody>
      </p:sp>
      <p:sp>
        <p:nvSpPr>
          <p:cNvPr id="43" name="TextBox 42">
            <a:extLst>
              <a:ext uri="{FF2B5EF4-FFF2-40B4-BE49-F238E27FC236}">
                <a16:creationId xmlns:a16="http://schemas.microsoft.com/office/drawing/2014/main" id="{97BB7158-71DE-8643-8890-7626B12C654F}"/>
              </a:ext>
            </a:extLst>
          </p:cNvPr>
          <p:cNvSpPr txBox="1"/>
          <p:nvPr/>
        </p:nvSpPr>
        <p:spPr>
          <a:xfrm>
            <a:off x="5709655" y="2393218"/>
            <a:ext cx="2768032"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t>Project Funded / NOGA</a:t>
            </a:r>
          </a:p>
          <a:p>
            <a:pPr marL="285750" indent="-285750">
              <a:buFont typeface="Arial" panose="020B0604020202020204" pitchFamily="34" charset="0"/>
              <a:buChar char="•"/>
            </a:pPr>
            <a:r>
              <a:rPr lang="en-US" sz="1200" dirty="0"/>
              <a:t>Final budget planning</a:t>
            </a:r>
          </a:p>
          <a:p>
            <a:pPr marL="285750" indent="-285750">
              <a:buFont typeface="Arial" panose="020B0604020202020204" pitchFamily="34" charset="0"/>
              <a:buChar char="•"/>
            </a:pPr>
            <a:r>
              <a:rPr lang="en-US" sz="1200" dirty="0"/>
              <a:t>Scope of service</a:t>
            </a:r>
          </a:p>
          <a:p>
            <a:pPr marL="285750" indent="-285750">
              <a:buFont typeface="Arial" panose="020B0604020202020204" pitchFamily="34" charset="0"/>
              <a:buChar char="•"/>
            </a:pPr>
            <a:r>
              <a:rPr lang="en-US" sz="1200" dirty="0"/>
              <a:t>Project Kick-off</a:t>
            </a:r>
          </a:p>
        </p:txBody>
      </p:sp>
      <p:sp>
        <p:nvSpPr>
          <p:cNvPr id="44" name="TextBox 43">
            <a:extLst>
              <a:ext uri="{FF2B5EF4-FFF2-40B4-BE49-F238E27FC236}">
                <a16:creationId xmlns:a16="http://schemas.microsoft.com/office/drawing/2014/main" id="{139BF550-A891-DB4E-8E0F-6F6BC1857BB1}"/>
              </a:ext>
            </a:extLst>
          </p:cNvPr>
          <p:cNvSpPr txBox="1"/>
          <p:nvPr/>
        </p:nvSpPr>
        <p:spPr>
          <a:xfrm>
            <a:off x="5709654" y="3562810"/>
            <a:ext cx="2768032"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Analyst work</a:t>
            </a:r>
          </a:p>
          <a:p>
            <a:pPr marL="285750" indent="-285750">
              <a:buFont typeface="Arial" panose="020B0604020202020204" pitchFamily="34" charset="0"/>
              <a:buChar char="•"/>
            </a:pPr>
            <a:r>
              <a:rPr lang="en-US" sz="1200" dirty="0"/>
              <a:t>Development</a:t>
            </a:r>
          </a:p>
          <a:p>
            <a:pPr marL="285750" indent="-285750">
              <a:buFont typeface="Arial" panose="020B0604020202020204" pitchFamily="34" charset="0"/>
              <a:buChar char="•"/>
            </a:pPr>
            <a:r>
              <a:rPr lang="en-US" sz="1200" dirty="0"/>
              <a:t>Requirements / Documentation</a:t>
            </a:r>
          </a:p>
          <a:p>
            <a:pPr marL="285750" indent="-285750">
              <a:buFont typeface="Arial" panose="020B0604020202020204" pitchFamily="34" charset="0"/>
              <a:buChar char="•"/>
            </a:pPr>
            <a:r>
              <a:rPr lang="en-US" sz="1200" dirty="0"/>
              <a:t>Security reviews</a:t>
            </a:r>
          </a:p>
          <a:p>
            <a:pPr marL="285750" indent="-285750">
              <a:buFont typeface="Arial" panose="020B0604020202020204" pitchFamily="34" charset="0"/>
              <a:buChar char="•"/>
            </a:pPr>
            <a:r>
              <a:rPr lang="en-US" sz="1200" dirty="0"/>
              <a:t>Training</a:t>
            </a:r>
          </a:p>
        </p:txBody>
      </p:sp>
      <p:sp>
        <p:nvSpPr>
          <p:cNvPr id="45" name="TextBox 44">
            <a:extLst>
              <a:ext uri="{FF2B5EF4-FFF2-40B4-BE49-F238E27FC236}">
                <a16:creationId xmlns:a16="http://schemas.microsoft.com/office/drawing/2014/main" id="{8889459C-EA5E-4640-BBF9-0FD4CE3E5974}"/>
              </a:ext>
            </a:extLst>
          </p:cNvPr>
          <p:cNvSpPr txBox="1"/>
          <p:nvPr/>
        </p:nvSpPr>
        <p:spPr>
          <a:xfrm>
            <a:off x="5709654" y="4796181"/>
            <a:ext cx="2768032"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Access to application</a:t>
            </a:r>
          </a:p>
          <a:p>
            <a:pPr marL="285750" indent="-285750">
              <a:buFont typeface="Arial" panose="020B0604020202020204" pitchFamily="34" charset="0"/>
              <a:buChar char="•"/>
            </a:pPr>
            <a:r>
              <a:rPr lang="en-US" sz="1200" dirty="0"/>
              <a:t>Data archiving</a:t>
            </a:r>
          </a:p>
          <a:p>
            <a:pPr marL="285750" indent="-285750">
              <a:buFont typeface="Arial" panose="020B0604020202020204" pitchFamily="34" charset="0"/>
              <a:buChar char="•"/>
            </a:pPr>
            <a:r>
              <a:rPr lang="en-US" sz="1200" dirty="0"/>
              <a:t>Documentation</a:t>
            </a:r>
          </a:p>
        </p:txBody>
      </p:sp>
    </p:spTree>
    <p:extLst>
      <p:ext uri="{BB962C8B-B14F-4D97-AF65-F5344CB8AC3E}">
        <p14:creationId xmlns:p14="http://schemas.microsoft.com/office/powerpoint/2010/main" val="104547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mage of front of Collaborative Life Sciences Building, two students descending staircase. " title="Collaborative Life Sciences Building image."/>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a:stretch/>
        </p:blipFill>
        <p:spPr/>
      </p:pic>
      <p:sp>
        <p:nvSpPr>
          <p:cNvPr id="3" name="Title 2"/>
          <p:cNvSpPr>
            <a:spLocks noGrp="1"/>
          </p:cNvSpPr>
          <p:nvPr>
            <p:ph type="title"/>
          </p:nvPr>
        </p:nvSpPr>
        <p:spPr/>
        <p:txBody>
          <a:bodyPr/>
          <a:lstStyle/>
          <a:p>
            <a:r>
              <a:rPr lang="en-US">
                <a:solidFill>
                  <a:srgbClr val="002776"/>
                </a:solidFill>
              </a:rPr>
              <a:t>Project Definition / Grant Writing  </a:t>
            </a:r>
          </a:p>
        </p:txBody>
      </p:sp>
      <p:sp>
        <p:nvSpPr>
          <p:cNvPr id="4" name="Content Placeholder 3"/>
          <p:cNvSpPr>
            <a:spLocks noGrp="1"/>
          </p:cNvSpPr>
          <p:nvPr>
            <p:ph idx="10"/>
          </p:nvPr>
        </p:nvSpPr>
        <p:spPr>
          <a:xfrm>
            <a:off x="3174898" y="1676889"/>
            <a:ext cx="5300242" cy="4081360"/>
          </a:xfrm>
        </p:spPr>
        <p:txBody>
          <a:bodyPr>
            <a:normAutofit fontScale="85000" lnSpcReduction="10000"/>
          </a:bodyPr>
          <a:lstStyle/>
          <a:p>
            <a:pPr marL="265176" indent="-173736">
              <a:spcAft>
                <a:spcPts val="2000"/>
              </a:spcAft>
              <a:buSzPct val="120000"/>
            </a:pPr>
            <a:r>
              <a:rPr lang="en-US">
                <a:solidFill>
                  <a:srgbClr val="364852"/>
                </a:solidFill>
              </a:rPr>
              <a:t>Project management really starts with research project inception and grant writing.</a:t>
            </a:r>
          </a:p>
          <a:p>
            <a:pPr marL="265176" indent="-173736">
              <a:spcAft>
                <a:spcPts val="2000"/>
              </a:spcAft>
              <a:buSzPct val="120000"/>
            </a:pPr>
            <a:r>
              <a:rPr lang="en-US">
                <a:solidFill>
                  <a:srgbClr val="364852"/>
                </a:solidFill>
              </a:rPr>
              <a:t>Incorporate technical solution into the research project definition and grant proposal.</a:t>
            </a:r>
          </a:p>
          <a:p>
            <a:pPr marL="265176" indent="-173736">
              <a:spcAft>
                <a:spcPts val="2000"/>
              </a:spcAft>
              <a:buSzPct val="120000"/>
            </a:pPr>
            <a:r>
              <a:rPr lang="en-US">
                <a:solidFill>
                  <a:srgbClr val="364852"/>
                </a:solidFill>
              </a:rPr>
              <a:t>Estimate the costs of technology for your research project. </a:t>
            </a:r>
          </a:p>
          <a:p>
            <a:pPr marL="265176" indent="-173736">
              <a:spcAft>
                <a:spcPts val="2000"/>
              </a:spcAft>
              <a:buSzPct val="120000"/>
            </a:pPr>
            <a:r>
              <a:rPr lang="en-US">
                <a:solidFill>
                  <a:srgbClr val="364852"/>
                </a:solidFill>
              </a:rPr>
              <a:t>Allows better planning and better chance for realizing the vision so that technology is not a roadblock to research or outcomes.</a:t>
            </a: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F11FAA02-F55D-FB43-9698-CA10BE095EE6}" type="slidenum">
              <a:rPr lang="en-US" sz="1200" smtClean="0">
                <a:solidFill>
                  <a:schemeClr val="bg1"/>
                </a:solidFill>
                <a:latin typeface="Noto Serif" charset="0"/>
                <a:ea typeface="Noto Serif" charset="0"/>
                <a:cs typeface="Noto Serif" charset="0"/>
              </a:rPr>
              <a:t>29</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428215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p:sp>
      <p:sp>
        <p:nvSpPr>
          <p:cNvPr id="3" name="Title 2"/>
          <p:cNvSpPr>
            <a:spLocks noGrp="1"/>
          </p:cNvSpPr>
          <p:nvPr>
            <p:ph type="title"/>
          </p:nvPr>
        </p:nvSpPr>
        <p:spPr/>
        <p:txBody>
          <a:bodyPr/>
          <a:lstStyle/>
          <a:p>
            <a:r>
              <a:rPr lang="en-US" dirty="0"/>
              <a:t>What is Project </a:t>
            </a:r>
            <a:r>
              <a:rPr lang="en-US" sz="2800" dirty="0"/>
              <a:t>Management</a:t>
            </a:r>
            <a:r>
              <a:rPr lang="en-US" dirty="0"/>
              <a:t>?</a:t>
            </a:r>
          </a:p>
        </p:txBody>
      </p:sp>
      <p:sp>
        <p:nvSpPr>
          <p:cNvPr id="4" name="Content Placeholder 3"/>
          <p:cNvSpPr>
            <a:spLocks noGrp="1"/>
          </p:cNvSpPr>
          <p:nvPr>
            <p:ph idx="10"/>
          </p:nvPr>
        </p:nvSpPr>
        <p:spPr/>
        <p:txBody>
          <a:bodyPr>
            <a:normAutofit/>
          </a:bodyPr>
          <a:lstStyle/>
          <a:p>
            <a:r>
              <a:rPr lang="en-US" dirty="0">
                <a:latin typeface="Noto Serif" panose="02020600060500020200" pitchFamily="18" charset="0"/>
                <a:ea typeface="Noto Serif" panose="02020600060500020200" pitchFamily="18" charset="0"/>
                <a:cs typeface="Noto Serif" panose="02020600060500020200" pitchFamily="18" charset="0"/>
              </a:rPr>
              <a:t>The application of knowledge, skills, tools, and techniques to project activities to meet the project requirements. –</a:t>
            </a:r>
            <a:r>
              <a:rPr lang="en-US" dirty="0" err="1">
                <a:latin typeface="Noto Serif" panose="02020600060500020200" pitchFamily="18" charset="0"/>
                <a:ea typeface="Noto Serif" panose="02020600060500020200" pitchFamily="18" charset="0"/>
                <a:cs typeface="Noto Serif" panose="02020600060500020200" pitchFamily="18" charset="0"/>
              </a:rPr>
              <a:t>PMI.org</a:t>
            </a:r>
            <a:r>
              <a:rPr lang="en-US" baseline="-25000" dirty="0">
                <a:latin typeface="Noto Serif" panose="02020600060500020200" pitchFamily="18" charset="0"/>
                <a:ea typeface="Noto Serif" panose="02020600060500020200" pitchFamily="18" charset="0"/>
                <a:cs typeface="Noto Serif" panose="02020600060500020200" pitchFamily="18" charset="0"/>
              </a:rPr>
              <a:t>[1]</a:t>
            </a:r>
          </a:p>
          <a:p>
            <a:r>
              <a:rPr lang="en-US" dirty="0">
                <a:latin typeface="Noto Serif" panose="02020600060500020200" pitchFamily="18" charset="0"/>
                <a:ea typeface="Noto Serif" panose="02020600060500020200" pitchFamily="18" charset="0"/>
                <a:cs typeface="Noto Serif" panose="02020600060500020200" pitchFamily="18" charset="0"/>
              </a:rPr>
              <a:t>Use knowledge and best practices to systematically manage the process of running a project.  </a:t>
            </a:r>
          </a:p>
        </p:txBody>
      </p:sp>
      <p:pic>
        <p:nvPicPr>
          <p:cNvPr id="5" name="Picture 4" descr="Backlit cell image." title="Backlit cell."/>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2445849" cy="6858000"/>
          </a:xfrm>
          <a:prstGeom prst="rect">
            <a:avLst/>
          </a:prstGeom>
        </p:spPr>
      </p:pic>
      <p:sp>
        <p:nvSpPr>
          <p:cNvPr id="6"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0C55B48-86F2-D542-81FD-386C69DBE199}" type="slidenum">
              <a:rPr lang="en-US" sz="1200" smtClean="0">
                <a:solidFill>
                  <a:schemeClr val="bg1"/>
                </a:solidFill>
                <a:latin typeface="Noto Serif" charset="0"/>
                <a:ea typeface="Noto Serif" charset="0"/>
                <a:cs typeface="Noto Serif" charset="0"/>
              </a:rPr>
              <a:t>3</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1063023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
          </p:nvPr>
        </p:nvSpPr>
        <p:spPr/>
      </p:sp>
      <p:sp>
        <p:nvSpPr>
          <p:cNvPr id="3" name="Title 2"/>
          <p:cNvSpPr>
            <a:spLocks noGrp="1"/>
          </p:cNvSpPr>
          <p:nvPr>
            <p:ph type="title"/>
          </p:nvPr>
        </p:nvSpPr>
        <p:spPr/>
        <p:txBody>
          <a:bodyPr/>
          <a:lstStyle/>
          <a:p>
            <a:r>
              <a:rPr lang="en-US">
                <a:solidFill>
                  <a:srgbClr val="002776"/>
                </a:solidFill>
              </a:rPr>
              <a:t>Planning</a:t>
            </a:r>
          </a:p>
        </p:txBody>
      </p:sp>
      <p:sp>
        <p:nvSpPr>
          <p:cNvPr id="4" name="Content Placeholder 3"/>
          <p:cNvSpPr>
            <a:spLocks noGrp="1"/>
          </p:cNvSpPr>
          <p:nvPr>
            <p:ph idx="10"/>
          </p:nvPr>
        </p:nvSpPr>
        <p:spPr>
          <a:xfrm>
            <a:off x="3174898" y="1540962"/>
            <a:ext cx="5300242" cy="4377924"/>
          </a:xfrm>
        </p:spPr>
        <p:txBody>
          <a:bodyPr>
            <a:noAutofit/>
          </a:bodyPr>
          <a:lstStyle/>
          <a:p>
            <a:pPr marL="265176" indent="-173736">
              <a:lnSpc>
                <a:spcPct val="100000"/>
              </a:lnSpc>
              <a:spcBef>
                <a:spcPts val="0"/>
              </a:spcBef>
              <a:spcAft>
                <a:spcPts val="600"/>
              </a:spcAft>
              <a:buSzPct val="120000"/>
            </a:pPr>
            <a:r>
              <a:rPr lang="en-US" sz="1600" b="1" dirty="0">
                <a:solidFill>
                  <a:srgbClr val="364852"/>
                </a:solidFill>
              </a:rPr>
              <a:t>Grant / Research funded</a:t>
            </a:r>
          </a:p>
          <a:p>
            <a:pPr marL="265176" indent="-173736">
              <a:lnSpc>
                <a:spcPct val="100000"/>
              </a:lnSpc>
              <a:spcBef>
                <a:spcPts val="0"/>
              </a:spcBef>
              <a:spcAft>
                <a:spcPts val="600"/>
              </a:spcAft>
              <a:buSzPct val="120000"/>
            </a:pPr>
            <a:r>
              <a:rPr lang="en-US" sz="1600" b="1" dirty="0">
                <a:solidFill>
                  <a:srgbClr val="364852"/>
                </a:solidFill>
              </a:rPr>
              <a:t>Refine vision and plan to meet outcomes</a:t>
            </a:r>
          </a:p>
          <a:p>
            <a:pPr marL="265176" indent="-173736">
              <a:lnSpc>
                <a:spcPct val="100000"/>
              </a:lnSpc>
              <a:spcBef>
                <a:spcPts val="0"/>
              </a:spcBef>
              <a:spcAft>
                <a:spcPts val="600"/>
              </a:spcAft>
              <a:buSzPct val="120000"/>
            </a:pPr>
            <a:r>
              <a:rPr lang="en-US" sz="1600" b="1" dirty="0">
                <a:solidFill>
                  <a:srgbClr val="364852"/>
                </a:solidFill>
              </a:rPr>
              <a:t>Develop Project Charter (for technology solution)</a:t>
            </a:r>
          </a:p>
          <a:p>
            <a:pPr marL="665226" lvl="1" indent="-173736">
              <a:lnSpc>
                <a:spcPct val="100000"/>
              </a:lnSpc>
              <a:spcBef>
                <a:spcPts val="0"/>
              </a:spcBef>
              <a:buSzPct val="120000"/>
            </a:pPr>
            <a:r>
              <a:rPr lang="en-US" sz="1600" dirty="0"/>
              <a:t>The project charter helps define:</a:t>
            </a:r>
          </a:p>
          <a:p>
            <a:pPr marL="1065276" lvl="2" indent="-173736">
              <a:lnSpc>
                <a:spcPct val="100000"/>
              </a:lnSpc>
              <a:spcBef>
                <a:spcPts val="0"/>
              </a:spcBef>
              <a:buSzPct val="120000"/>
            </a:pPr>
            <a:r>
              <a:rPr lang="en-US" sz="1600" dirty="0"/>
              <a:t>The goals of the project</a:t>
            </a:r>
          </a:p>
          <a:p>
            <a:pPr marL="1065276" lvl="2" indent="-173736">
              <a:lnSpc>
                <a:spcPct val="100000"/>
              </a:lnSpc>
              <a:spcBef>
                <a:spcPts val="0"/>
              </a:spcBef>
              <a:buSzPct val="120000"/>
            </a:pPr>
            <a:r>
              <a:rPr lang="en-US" sz="1600" dirty="0"/>
              <a:t>Approach</a:t>
            </a:r>
          </a:p>
          <a:p>
            <a:pPr marL="1065276" lvl="2" indent="-173736">
              <a:lnSpc>
                <a:spcPct val="100000"/>
              </a:lnSpc>
              <a:spcBef>
                <a:spcPts val="0"/>
              </a:spcBef>
              <a:buSzPct val="120000"/>
            </a:pPr>
            <a:r>
              <a:rPr lang="en-US" sz="1600" dirty="0"/>
              <a:t>Deadlines and expectations</a:t>
            </a:r>
          </a:p>
          <a:p>
            <a:pPr marL="1065276" lvl="2" indent="-173736">
              <a:lnSpc>
                <a:spcPct val="100000"/>
              </a:lnSpc>
              <a:spcBef>
                <a:spcPts val="0"/>
              </a:spcBef>
              <a:buSzPct val="120000"/>
            </a:pPr>
            <a:r>
              <a:rPr lang="en-US" sz="1600" dirty="0"/>
              <a:t>Who will do what</a:t>
            </a:r>
          </a:p>
          <a:p>
            <a:pPr marL="1065276" lvl="2" indent="-173736">
              <a:lnSpc>
                <a:spcPct val="100000"/>
              </a:lnSpc>
              <a:spcBef>
                <a:spcPts val="0"/>
              </a:spcBef>
              <a:buSzPct val="120000"/>
            </a:pPr>
            <a:r>
              <a:rPr lang="en-US" sz="1600" dirty="0"/>
              <a:t>Final cost</a:t>
            </a:r>
          </a:p>
          <a:p>
            <a:pPr marL="665226" lvl="1" indent="-173736">
              <a:lnSpc>
                <a:spcPct val="100000"/>
              </a:lnSpc>
              <a:spcBef>
                <a:spcPts val="0"/>
              </a:spcBef>
              <a:buSzPct val="120000"/>
            </a:pPr>
            <a:r>
              <a:rPr lang="en-US" sz="1600" dirty="0"/>
              <a:t>Could be internal or external to project team / OHSU </a:t>
            </a:r>
            <a:endParaRPr lang="en-US" sz="1600" dirty="0">
              <a:solidFill>
                <a:srgbClr val="364852"/>
              </a:solidFill>
            </a:endParaRPr>
          </a:p>
          <a:p>
            <a:pPr marL="265176" indent="-173736">
              <a:lnSpc>
                <a:spcPct val="100000"/>
              </a:lnSpc>
              <a:spcBef>
                <a:spcPts val="0"/>
              </a:spcBef>
              <a:spcAft>
                <a:spcPts val="600"/>
              </a:spcAft>
              <a:buSzPct val="120000"/>
            </a:pPr>
            <a:r>
              <a:rPr lang="en-US" sz="1600" b="1" dirty="0">
                <a:solidFill>
                  <a:srgbClr val="364852"/>
                </a:solidFill>
              </a:rPr>
              <a:t>Sprint Backlog</a:t>
            </a:r>
          </a:p>
          <a:p>
            <a:pPr marL="665226" lvl="1" indent="-173736">
              <a:lnSpc>
                <a:spcPct val="100000"/>
              </a:lnSpc>
              <a:spcBef>
                <a:spcPts val="0"/>
              </a:spcBef>
              <a:spcAft>
                <a:spcPts val="600"/>
              </a:spcAft>
              <a:buSzPct val="120000"/>
            </a:pPr>
            <a:r>
              <a:rPr lang="en-US" sz="1600" dirty="0"/>
              <a:t>Populate project backlog with team using the project charter as a guide.</a:t>
            </a:r>
            <a:endParaRPr lang="en-US" sz="1600" b="1" dirty="0">
              <a:solidFill>
                <a:srgbClr val="364852"/>
              </a:solidFill>
            </a:endParaRPr>
          </a:p>
          <a:p>
            <a:pPr marL="265176" indent="-173736">
              <a:lnSpc>
                <a:spcPct val="100000"/>
              </a:lnSpc>
              <a:spcBef>
                <a:spcPts val="0"/>
              </a:spcBef>
              <a:spcAft>
                <a:spcPts val="600"/>
              </a:spcAft>
              <a:buSzPct val="120000"/>
            </a:pPr>
            <a:endParaRPr lang="en-US" sz="1600" dirty="0"/>
          </a:p>
        </p:txBody>
      </p:sp>
      <p:pic>
        <p:nvPicPr>
          <p:cNvPr id="8" name="Picture 7" descr="Image of a physician with a child, child playing with physician's stethoscope." title="Physician with child."/>
          <p:cNvPicPr>
            <a:picLocks noChangeAspect="1"/>
          </p:cNvPicPr>
          <p:nvPr/>
        </p:nvPicPr>
        <p:blipFill rotWithShape="1">
          <a:blip r:embed="rId3" cstate="screen">
            <a:extLst>
              <a:ext uri="{28A0092B-C50C-407E-A947-70E740481C1C}">
                <a14:useLocalDpi xmlns:a14="http://schemas.microsoft.com/office/drawing/2010/main"/>
              </a:ext>
            </a:extLst>
          </a:blip>
          <a:srcRect r="-3"/>
          <a:stretch/>
        </p:blipFill>
        <p:spPr>
          <a:xfrm flipH="1">
            <a:off x="0" y="1"/>
            <a:ext cx="2629580" cy="6857999"/>
          </a:xfrm>
          <a:prstGeom prst="rect">
            <a:avLst/>
          </a:prstGeom>
        </p:spPr>
      </p:pic>
      <p:sp>
        <p:nvSpPr>
          <p:cNvPr id="7"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F85B2F-72E8-2A41-B336-9B917C5018FC}" type="slidenum">
              <a:rPr lang="en-US" sz="1200" smtClean="0">
                <a:solidFill>
                  <a:schemeClr val="bg1"/>
                </a:solidFill>
                <a:latin typeface="Noto Serif" charset="0"/>
                <a:ea typeface="Noto Serif" charset="0"/>
                <a:cs typeface="Noto Serif" charset="0"/>
              </a:rPr>
              <a:t>30</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2557572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
          </p:nvPr>
        </p:nvSpPr>
        <p:spPr/>
      </p:sp>
      <p:sp>
        <p:nvSpPr>
          <p:cNvPr id="3" name="Title 2"/>
          <p:cNvSpPr>
            <a:spLocks noGrp="1"/>
          </p:cNvSpPr>
          <p:nvPr>
            <p:ph type="title"/>
          </p:nvPr>
        </p:nvSpPr>
        <p:spPr/>
        <p:txBody>
          <a:bodyPr/>
          <a:lstStyle/>
          <a:p>
            <a:r>
              <a:rPr lang="en-US" sz="2400">
                <a:solidFill>
                  <a:srgbClr val="002776"/>
                </a:solidFill>
              </a:rPr>
              <a:t>Project Execution</a:t>
            </a:r>
          </a:p>
        </p:txBody>
      </p:sp>
      <p:sp>
        <p:nvSpPr>
          <p:cNvPr id="4" name="Content Placeholder 3"/>
          <p:cNvSpPr>
            <a:spLocks noGrp="1"/>
          </p:cNvSpPr>
          <p:nvPr>
            <p:ph idx="10"/>
          </p:nvPr>
        </p:nvSpPr>
        <p:spPr>
          <a:xfrm>
            <a:off x="3174898" y="1540961"/>
            <a:ext cx="5300242" cy="4604657"/>
          </a:xfrm>
        </p:spPr>
        <p:txBody>
          <a:bodyPr>
            <a:noAutofit/>
          </a:bodyPr>
          <a:lstStyle/>
          <a:p>
            <a:pPr marL="265176" indent="-173736">
              <a:spcAft>
                <a:spcPts val="2000"/>
              </a:spcAft>
              <a:buSzPct val="120000"/>
            </a:pPr>
            <a:r>
              <a:rPr lang="en-US" sz="1600" b="1" dirty="0">
                <a:solidFill>
                  <a:srgbClr val="364852"/>
                </a:solidFill>
                <a:latin typeface="+mj-lt"/>
              </a:rPr>
              <a:t>Project Kick-off</a:t>
            </a:r>
          </a:p>
          <a:p>
            <a:pPr marL="265176" indent="-173736">
              <a:lnSpc>
                <a:spcPct val="80000"/>
              </a:lnSpc>
              <a:buSzPct val="120000"/>
            </a:pPr>
            <a:r>
              <a:rPr lang="en-US" sz="1600" b="1" dirty="0">
                <a:solidFill>
                  <a:srgbClr val="364852"/>
                </a:solidFill>
                <a:latin typeface="+mj-lt"/>
              </a:rPr>
              <a:t>Sprint iterations </a:t>
            </a:r>
          </a:p>
          <a:p>
            <a:pPr marL="665226" lvl="1" indent="-173736">
              <a:lnSpc>
                <a:spcPct val="80000"/>
              </a:lnSpc>
              <a:buSzPct val="120000"/>
            </a:pPr>
            <a:r>
              <a:rPr lang="en-US" sz="1600" dirty="0">
                <a:solidFill>
                  <a:srgbClr val="364852"/>
                </a:solidFill>
                <a:latin typeface="+mj-lt"/>
              </a:rPr>
              <a:t>should be able to show working products based on the items in the sprint scrum.</a:t>
            </a:r>
          </a:p>
          <a:p>
            <a:pPr marL="265176" indent="-173736">
              <a:spcAft>
                <a:spcPts val="2000"/>
              </a:spcAft>
              <a:buSzPct val="120000"/>
            </a:pPr>
            <a:r>
              <a:rPr lang="en-US" sz="1600" b="1" dirty="0">
                <a:solidFill>
                  <a:schemeClr val="tx2">
                    <a:lumMod val="50000"/>
                  </a:schemeClr>
                </a:solidFill>
                <a:latin typeface="+mj-lt"/>
              </a:rPr>
              <a:t>Refine  the backlog </a:t>
            </a:r>
            <a:r>
              <a:rPr lang="en-US" sz="1600" dirty="0">
                <a:solidFill>
                  <a:srgbClr val="364852"/>
                </a:solidFill>
                <a:latin typeface="+mj-lt"/>
              </a:rPr>
              <a:t>as part of the cycle, or re-evaluate and change aims and goals.</a:t>
            </a:r>
          </a:p>
          <a:p>
            <a:pPr marL="265176" indent="-173736">
              <a:buSzPct val="120000"/>
            </a:pPr>
            <a:r>
              <a:rPr lang="en-US" sz="1600" b="1" dirty="0">
                <a:solidFill>
                  <a:srgbClr val="364852"/>
                </a:solidFill>
                <a:latin typeface="+mj-lt"/>
              </a:rPr>
              <a:t>Refer back to charter</a:t>
            </a:r>
            <a:r>
              <a:rPr lang="en-US" sz="1600" dirty="0">
                <a:solidFill>
                  <a:srgbClr val="364852"/>
                </a:solidFill>
                <a:latin typeface="+mj-lt"/>
              </a:rPr>
              <a:t> to make sure that development does not drift, and project is in-line with original goals.</a:t>
            </a:r>
          </a:p>
          <a:p>
            <a:pPr marL="665226" lvl="1" indent="-173736">
              <a:buSzPct val="120000"/>
            </a:pPr>
            <a:r>
              <a:rPr lang="en-US" sz="1600" dirty="0">
                <a:solidFill>
                  <a:srgbClr val="364852"/>
                </a:solidFill>
                <a:latin typeface="+mj-lt"/>
              </a:rPr>
              <a:t>Original goals can be changed, but that change must be clearly understood and agreed to by stakeholders.</a:t>
            </a:r>
          </a:p>
          <a:p>
            <a:pPr marL="665226" lvl="1" indent="-173736">
              <a:spcAft>
                <a:spcPts val="2000"/>
              </a:spcAft>
              <a:buSzPct val="120000"/>
            </a:pPr>
            <a:endParaRPr lang="en-US" sz="1400" dirty="0">
              <a:solidFill>
                <a:srgbClr val="364852"/>
              </a:solidFill>
              <a:latin typeface="+mj-lt"/>
            </a:endParaRPr>
          </a:p>
          <a:p>
            <a:pPr marL="265176" indent="-173736">
              <a:spcAft>
                <a:spcPts val="2000"/>
              </a:spcAft>
              <a:buSzPct val="120000"/>
            </a:pPr>
            <a:endParaRPr lang="en-US" sz="1400" dirty="0">
              <a:solidFill>
                <a:srgbClr val="364852"/>
              </a:solidFill>
            </a:endParaRPr>
          </a:p>
        </p:txBody>
      </p:sp>
      <p:pic>
        <p:nvPicPr>
          <p:cNvPr id="5" name="Picture 4" descr="Image of researcher in a lab looking at a microscope." title="Researcher at bench 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2445847" cy="6857999"/>
          </a:xfrm>
          <a:prstGeom prst="rect">
            <a:avLst/>
          </a:prstGeom>
          <a:ln>
            <a:noFill/>
          </a:ln>
        </p:spPr>
      </p:pic>
      <p:sp>
        <p:nvSpPr>
          <p:cNvPr id="7"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FE889F8D-112E-4640-B23B-3BF5401BB34D}" type="slidenum">
              <a:rPr lang="en-US" sz="1200" smtClean="0">
                <a:solidFill>
                  <a:schemeClr val="tx2"/>
                </a:solidFill>
              </a:rPr>
              <a:t>31</a:t>
            </a:fld>
            <a:endParaRPr lang="en-US" sz="1200">
              <a:solidFill>
                <a:schemeClr val="tx2"/>
              </a:solidFill>
            </a:endParaRPr>
          </a:p>
        </p:txBody>
      </p:sp>
    </p:spTree>
    <p:extLst>
      <p:ext uri="{BB962C8B-B14F-4D97-AF65-F5344CB8AC3E}">
        <p14:creationId xmlns:p14="http://schemas.microsoft.com/office/powerpoint/2010/main" val="274085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p:sp>
      <p:sp>
        <p:nvSpPr>
          <p:cNvPr id="3" name="Title 2"/>
          <p:cNvSpPr>
            <a:spLocks noGrp="1"/>
          </p:cNvSpPr>
          <p:nvPr>
            <p:ph type="title"/>
          </p:nvPr>
        </p:nvSpPr>
        <p:spPr/>
        <p:txBody>
          <a:bodyPr/>
          <a:lstStyle/>
          <a:p>
            <a:r>
              <a:rPr lang="en-US"/>
              <a:t>Security Considerations</a:t>
            </a:r>
          </a:p>
        </p:txBody>
      </p:sp>
      <p:sp>
        <p:nvSpPr>
          <p:cNvPr id="4" name="Content Placeholder 3"/>
          <p:cNvSpPr>
            <a:spLocks noGrp="1"/>
          </p:cNvSpPr>
          <p:nvPr>
            <p:ph idx="10"/>
          </p:nvPr>
        </p:nvSpPr>
        <p:spPr>
          <a:xfrm>
            <a:off x="3174898" y="1540962"/>
            <a:ext cx="5300242" cy="4439708"/>
          </a:xfrm>
        </p:spPr>
        <p:txBody>
          <a:bodyPr>
            <a:normAutofit fontScale="92500" lnSpcReduction="20000"/>
          </a:bodyPr>
          <a:lstStyle/>
          <a:p>
            <a:pPr marL="265176" indent="-173736">
              <a:lnSpc>
                <a:spcPct val="100000"/>
              </a:lnSpc>
              <a:buSzPct val="120000"/>
            </a:pPr>
            <a:r>
              <a:rPr lang="en-US" sz="1600" b="1" dirty="0">
                <a:solidFill>
                  <a:srgbClr val="364852"/>
                </a:solidFill>
              </a:rPr>
              <a:t>HIPAA and patient privacy</a:t>
            </a:r>
          </a:p>
          <a:p>
            <a:pPr marL="665226" lvl="1" indent="-173736">
              <a:lnSpc>
                <a:spcPct val="100000"/>
              </a:lnSpc>
              <a:buSzPct val="120000"/>
            </a:pPr>
            <a:r>
              <a:rPr lang="en-US" sz="1600" dirty="0">
                <a:solidFill>
                  <a:srgbClr val="364852"/>
                </a:solidFill>
              </a:rPr>
              <a:t>PHI needs to be encrypted in transit and ideally at rest.</a:t>
            </a:r>
          </a:p>
          <a:p>
            <a:pPr marL="665226" lvl="1" indent="-173736">
              <a:lnSpc>
                <a:spcPct val="100000"/>
              </a:lnSpc>
              <a:buSzPct val="120000"/>
            </a:pPr>
            <a:r>
              <a:rPr lang="en-US" sz="1600" dirty="0">
                <a:solidFill>
                  <a:srgbClr val="364852"/>
                </a:solidFill>
              </a:rPr>
              <a:t>Secure sign-in for access to systems where appropriate.</a:t>
            </a:r>
          </a:p>
          <a:p>
            <a:pPr marL="665226" lvl="1" indent="-173736">
              <a:lnSpc>
                <a:spcPct val="100000"/>
              </a:lnSpc>
              <a:buSzPct val="120000"/>
            </a:pPr>
            <a:r>
              <a:rPr lang="en-US" sz="1600" dirty="0">
                <a:solidFill>
                  <a:srgbClr val="364852"/>
                </a:solidFill>
              </a:rPr>
              <a:t>Keeping up-to-date on  security patches and updates for tech stack.</a:t>
            </a:r>
          </a:p>
          <a:p>
            <a:pPr marL="265176" indent="-173736">
              <a:lnSpc>
                <a:spcPct val="100000"/>
              </a:lnSpc>
              <a:buSzPct val="120000"/>
            </a:pPr>
            <a:r>
              <a:rPr lang="en-US" sz="1600" b="1" dirty="0">
                <a:solidFill>
                  <a:srgbClr val="364852"/>
                </a:solidFill>
              </a:rPr>
              <a:t>Patient consent </a:t>
            </a:r>
            <a:r>
              <a:rPr lang="en-US" sz="1600" dirty="0">
                <a:solidFill>
                  <a:srgbClr val="364852"/>
                </a:solidFill>
              </a:rPr>
              <a:t>needs to take into account where your data will live, and what data is collected.</a:t>
            </a:r>
          </a:p>
          <a:p>
            <a:pPr marL="265176" indent="-173736">
              <a:lnSpc>
                <a:spcPct val="100000"/>
              </a:lnSpc>
              <a:buSzPct val="120000"/>
            </a:pPr>
            <a:r>
              <a:rPr lang="en-US" sz="1600" b="1" dirty="0">
                <a:solidFill>
                  <a:srgbClr val="364852"/>
                </a:solidFill>
              </a:rPr>
              <a:t>IRB:</a:t>
            </a:r>
            <a:r>
              <a:rPr lang="en-US" sz="1600" dirty="0">
                <a:solidFill>
                  <a:srgbClr val="364852"/>
                </a:solidFill>
              </a:rPr>
              <a:t>  Technology solution must be inline with Study protocol and IRB documentation.</a:t>
            </a:r>
          </a:p>
          <a:p>
            <a:pPr marL="665226" lvl="1" indent="-173736">
              <a:lnSpc>
                <a:spcPct val="100000"/>
              </a:lnSpc>
              <a:buSzPct val="120000"/>
            </a:pPr>
            <a:r>
              <a:rPr lang="en-US" sz="1600" dirty="0">
                <a:solidFill>
                  <a:srgbClr val="364852"/>
                </a:solidFill>
              </a:rPr>
              <a:t>Good news!  These can be updated for a study.</a:t>
            </a:r>
          </a:p>
          <a:p>
            <a:pPr marL="265176" indent="-173736">
              <a:lnSpc>
                <a:spcPct val="100000"/>
              </a:lnSpc>
              <a:buSzPct val="120000"/>
            </a:pPr>
            <a:r>
              <a:rPr lang="en-US" sz="1600" b="1" dirty="0">
                <a:solidFill>
                  <a:srgbClr val="364852"/>
                </a:solidFill>
              </a:rPr>
              <a:t>Security Review:</a:t>
            </a:r>
            <a:r>
              <a:rPr lang="en-US" sz="1600" dirty="0">
                <a:solidFill>
                  <a:srgbClr val="364852"/>
                </a:solidFill>
              </a:rPr>
              <a:t>  All systems at OHSU need to have a security review.</a:t>
            </a:r>
          </a:p>
          <a:p>
            <a:pPr marL="665226" lvl="1" indent="-173736">
              <a:lnSpc>
                <a:spcPct val="100000"/>
              </a:lnSpc>
              <a:buSzPct val="120000"/>
            </a:pPr>
            <a:r>
              <a:rPr lang="en-US" sz="1600" dirty="0">
                <a:solidFill>
                  <a:srgbClr val="364852"/>
                </a:solidFill>
              </a:rPr>
              <a:t>Internally developed research systems as well as contracted solutions and third party services.</a:t>
            </a:r>
          </a:p>
          <a:p>
            <a:pPr marL="665226" lvl="1" indent="-173736">
              <a:lnSpc>
                <a:spcPct val="100000"/>
              </a:lnSpc>
              <a:buSzPct val="120000"/>
            </a:pPr>
            <a:r>
              <a:rPr lang="en-US" sz="1600" dirty="0">
                <a:solidFill>
                  <a:srgbClr val="364852"/>
                </a:solidFill>
              </a:rPr>
              <a:t>If not done at beginning of study, can cause delays in research project.</a:t>
            </a:r>
          </a:p>
          <a:p>
            <a:pPr marL="665226" lvl="1" indent="-173736">
              <a:lnSpc>
                <a:spcPct val="100000"/>
              </a:lnSpc>
              <a:buSzPct val="120000"/>
            </a:pPr>
            <a:r>
              <a:rPr lang="en-US" sz="1600" dirty="0">
                <a:solidFill>
                  <a:srgbClr val="364852"/>
                </a:solidFill>
                <a:hlinkClick r:id="rId3"/>
              </a:rPr>
              <a:t>https://o2.ohsu.edu/information-technology-group/help-desk/it-help-pages/security-review.cfm</a:t>
            </a:r>
            <a:r>
              <a:rPr lang="en-US" sz="1600" dirty="0">
                <a:solidFill>
                  <a:srgbClr val="364852"/>
                </a:solidFill>
              </a:rPr>
              <a:t> </a:t>
            </a:r>
            <a:endParaRPr lang="en-US" sz="1600" dirty="0">
              <a:solidFill>
                <a:srgbClr val="FF0000"/>
              </a:solidFill>
            </a:endParaRPr>
          </a:p>
        </p:txBody>
      </p:sp>
      <p:pic>
        <p:nvPicPr>
          <p:cNvPr id="5" name="Picture 4" descr="Backlit cell image." title="Backlit cell."/>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2445849" cy="6858000"/>
          </a:xfrm>
          <a:prstGeom prst="rect">
            <a:avLst/>
          </a:prstGeom>
        </p:spPr>
      </p:pic>
      <p:sp>
        <p:nvSpPr>
          <p:cNvPr id="6"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0C55B48-86F2-D542-81FD-386C69DBE199}" type="slidenum">
              <a:rPr lang="en-US" sz="1200" smtClean="0">
                <a:solidFill>
                  <a:schemeClr val="bg1"/>
                </a:solidFill>
                <a:latin typeface="Noto Serif" charset="0"/>
                <a:ea typeface="Noto Serif" charset="0"/>
                <a:cs typeface="Noto Serif" charset="0"/>
              </a:rPr>
              <a:t>32</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3685100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Image of OHSU tram car descending from Marquam Hill, above Gibbs Street pedestrian bridge." title="Tram image."/>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a:stretch/>
        </p:blipFill>
        <p:spPr/>
      </p:pic>
      <p:sp>
        <p:nvSpPr>
          <p:cNvPr id="3" name="Title 2"/>
          <p:cNvSpPr>
            <a:spLocks noGrp="1"/>
          </p:cNvSpPr>
          <p:nvPr>
            <p:ph type="title"/>
          </p:nvPr>
        </p:nvSpPr>
        <p:spPr/>
        <p:txBody>
          <a:bodyPr/>
          <a:lstStyle/>
          <a:p>
            <a:r>
              <a:rPr lang="en-US">
                <a:solidFill>
                  <a:srgbClr val="002776"/>
                </a:solidFill>
              </a:rPr>
              <a:t>Project </a:t>
            </a:r>
            <a:r>
              <a:rPr lang="en-US" sz="2800">
                <a:solidFill>
                  <a:srgbClr val="002776"/>
                </a:solidFill>
              </a:rPr>
              <a:t>Closure</a:t>
            </a:r>
            <a:r>
              <a:rPr lang="en-US">
                <a:solidFill>
                  <a:srgbClr val="002776"/>
                </a:solidFill>
              </a:rPr>
              <a:t> / Maintenance</a:t>
            </a:r>
          </a:p>
        </p:txBody>
      </p:sp>
      <p:sp>
        <p:nvSpPr>
          <p:cNvPr id="4" name="Content Placeholder 3"/>
          <p:cNvSpPr>
            <a:spLocks noGrp="1"/>
          </p:cNvSpPr>
          <p:nvPr>
            <p:ph idx="10"/>
          </p:nvPr>
        </p:nvSpPr>
        <p:spPr>
          <a:xfrm>
            <a:off x="3174898" y="1540962"/>
            <a:ext cx="5300242" cy="3881643"/>
          </a:xfrm>
        </p:spPr>
        <p:txBody>
          <a:bodyPr>
            <a:normAutofit fontScale="92500" lnSpcReduction="20000"/>
          </a:bodyPr>
          <a:lstStyle/>
          <a:p>
            <a:pPr marL="265176" indent="-173736">
              <a:spcAft>
                <a:spcPts val="2000"/>
              </a:spcAft>
              <a:buSzPct val="120000"/>
            </a:pPr>
            <a:r>
              <a:rPr lang="en-US" sz="1700" dirty="0">
                <a:solidFill>
                  <a:srgbClr val="364852"/>
                </a:solidFill>
              </a:rPr>
              <a:t>How long does the project need to run?</a:t>
            </a:r>
          </a:p>
          <a:p>
            <a:pPr marL="265176" indent="-173736">
              <a:spcAft>
                <a:spcPts val="2000"/>
              </a:spcAft>
              <a:buSzPct val="120000"/>
            </a:pPr>
            <a:r>
              <a:rPr lang="en-US" sz="1700" dirty="0">
                <a:solidFill>
                  <a:srgbClr val="364852"/>
                </a:solidFill>
              </a:rPr>
              <a:t>Define roles for who will maintain users/access to solution</a:t>
            </a:r>
          </a:p>
          <a:p>
            <a:pPr marL="265176" indent="-173736">
              <a:spcAft>
                <a:spcPts val="2000"/>
              </a:spcAft>
              <a:buSzPct val="120000"/>
            </a:pPr>
            <a:r>
              <a:rPr lang="en-US" sz="1700" dirty="0">
                <a:solidFill>
                  <a:srgbClr val="364852"/>
                </a:solidFill>
              </a:rPr>
              <a:t>Plan for access to data after research project ends.</a:t>
            </a:r>
          </a:p>
          <a:p>
            <a:pPr marL="265176" indent="-173736">
              <a:spcAft>
                <a:spcPts val="2000"/>
              </a:spcAft>
              <a:buSzPct val="120000"/>
            </a:pPr>
            <a:r>
              <a:rPr lang="en-US" sz="1700" dirty="0">
                <a:solidFill>
                  <a:srgbClr val="364852"/>
                </a:solidFill>
              </a:rPr>
              <a:t>Extract data for analysis.</a:t>
            </a:r>
          </a:p>
          <a:p>
            <a:pPr marL="265176" indent="-173736">
              <a:spcAft>
                <a:spcPts val="2000"/>
              </a:spcAft>
              <a:buSzPct val="120000"/>
            </a:pPr>
            <a:r>
              <a:rPr lang="en-US" sz="1700" dirty="0">
                <a:solidFill>
                  <a:srgbClr val="364852"/>
                </a:solidFill>
              </a:rPr>
              <a:t>Shut down application or website and terminate access.</a:t>
            </a:r>
          </a:p>
          <a:p>
            <a:pPr marL="265176" indent="-173736">
              <a:spcAft>
                <a:spcPts val="2000"/>
              </a:spcAft>
              <a:buSzPct val="120000"/>
            </a:pPr>
            <a:endParaRPr lang="en-US" sz="1600" dirty="0">
              <a:solidFill>
                <a:srgbClr val="364852"/>
              </a:solidFill>
            </a:endParaRP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850286C3-E658-BE4E-8A2C-A1707BFEDC1D}" type="slidenum">
              <a:rPr lang="en-US" sz="1200" smtClean="0">
                <a:solidFill>
                  <a:schemeClr val="bg1"/>
                </a:solidFill>
                <a:latin typeface="Noto Serif" charset="0"/>
                <a:ea typeface="Noto Serif" charset="0"/>
                <a:cs typeface="Noto Serif" charset="0"/>
              </a:rPr>
              <a:t>33</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1230707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Image of OHSU tram car descending from Marquam Hill, above Gibbs Street pedestrian bridge." title="Tram image."/>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a:stretch/>
        </p:blipFill>
        <p:spPr/>
      </p:pic>
      <p:sp>
        <p:nvSpPr>
          <p:cNvPr id="3" name="Title 2"/>
          <p:cNvSpPr>
            <a:spLocks noGrp="1"/>
          </p:cNvSpPr>
          <p:nvPr>
            <p:ph type="title"/>
          </p:nvPr>
        </p:nvSpPr>
        <p:spPr/>
        <p:txBody>
          <a:bodyPr/>
          <a:lstStyle/>
          <a:p>
            <a:r>
              <a:rPr lang="en-US">
                <a:solidFill>
                  <a:srgbClr val="002776"/>
                </a:solidFill>
              </a:rPr>
              <a:t>Tools</a:t>
            </a:r>
          </a:p>
        </p:txBody>
      </p:sp>
      <p:sp>
        <p:nvSpPr>
          <p:cNvPr id="4" name="Content Placeholder 3"/>
          <p:cNvSpPr>
            <a:spLocks noGrp="1"/>
          </p:cNvSpPr>
          <p:nvPr>
            <p:ph idx="10"/>
          </p:nvPr>
        </p:nvSpPr>
        <p:spPr>
          <a:xfrm>
            <a:off x="3174898" y="1540963"/>
            <a:ext cx="5300242" cy="4328210"/>
          </a:xfrm>
        </p:spPr>
        <p:txBody>
          <a:bodyPr>
            <a:normAutofit/>
          </a:bodyPr>
          <a:lstStyle/>
          <a:p>
            <a:pPr marL="265176" indent="-173736">
              <a:spcAft>
                <a:spcPts val="2000"/>
              </a:spcAft>
              <a:buSzPct val="120000"/>
            </a:pPr>
            <a:r>
              <a:rPr lang="en-US" sz="1600" dirty="0">
                <a:solidFill>
                  <a:srgbClr val="364852"/>
                </a:solidFill>
              </a:rPr>
              <a:t>Jira: </a:t>
            </a:r>
            <a:r>
              <a:rPr lang="en-US" sz="1600" dirty="0">
                <a:solidFill>
                  <a:srgbClr val="364852"/>
                </a:solidFill>
                <a:hlinkClick r:id="rId4"/>
              </a:rPr>
              <a:t>https://www.atlassian.com/software/jira</a:t>
            </a:r>
            <a:r>
              <a:rPr lang="en-US" sz="1600" dirty="0">
                <a:solidFill>
                  <a:srgbClr val="364852"/>
                </a:solidFill>
              </a:rPr>
              <a:t> </a:t>
            </a:r>
          </a:p>
          <a:p>
            <a:pPr marL="265176" indent="-173736">
              <a:spcAft>
                <a:spcPts val="2000"/>
              </a:spcAft>
              <a:buSzPct val="120000"/>
            </a:pPr>
            <a:r>
              <a:rPr lang="en-US" sz="1600" dirty="0" err="1">
                <a:solidFill>
                  <a:srgbClr val="364852"/>
                </a:solidFill>
              </a:rPr>
              <a:t>GIThub</a:t>
            </a:r>
            <a:r>
              <a:rPr lang="en-US" sz="1600" dirty="0">
                <a:solidFill>
                  <a:srgbClr val="364852"/>
                </a:solidFill>
              </a:rPr>
              <a:t>: </a:t>
            </a:r>
            <a:r>
              <a:rPr lang="en-US" sz="1600" dirty="0">
                <a:solidFill>
                  <a:srgbClr val="364852"/>
                </a:solidFill>
                <a:hlinkClick r:id="rId5"/>
              </a:rPr>
              <a:t>https://github.com/</a:t>
            </a:r>
            <a:r>
              <a:rPr lang="en-US" sz="1600" dirty="0">
                <a:solidFill>
                  <a:srgbClr val="364852"/>
                </a:solidFill>
              </a:rPr>
              <a:t> </a:t>
            </a:r>
          </a:p>
          <a:p>
            <a:pPr marL="265176" indent="-173736">
              <a:spcAft>
                <a:spcPts val="2000"/>
              </a:spcAft>
              <a:buSzPct val="120000"/>
            </a:pPr>
            <a:r>
              <a:rPr lang="en-US" sz="1600" dirty="0">
                <a:solidFill>
                  <a:srgbClr val="364852"/>
                </a:solidFill>
              </a:rPr>
              <a:t>Pivotal Tracker: </a:t>
            </a:r>
            <a:r>
              <a:rPr lang="en-US" sz="1600" dirty="0">
                <a:solidFill>
                  <a:srgbClr val="364852"/>
                </a:solidFill>
                <a:hlinkClick r:id="rId6"/>
              </a:rPr>
              <a:t>https://www.pivotaltracker.com/</a:t>
            </a:r>
            <a:r>
              <a:rPr lang="en-US" sz="1600" dirty="0">
                <a:solidFill>
                  <a:srgbClr val="364852"/>
                </a:solidFill>
              </a:rPr>
              <a:t> </a:t>
            </a:r>
          </a:p>
          <a:p>
            <a:pPr marL="265176" indent="-173736">
              <a:spcAft>
                <a:spcPts val="2000"/>
              </a:spcAft>
              <a:buSzPct val="120000"/>
            </a:pPr>
            <a:r>
              <a:rPr lang="en-US" sz="1600" dirty="0" err="1">
                <a:solidFill>
                  <a:srgbClr val="364852"/>
                </a:solidFill>
              </a:rPr>
              <a:t>Sharepoint</a:t>
            </a:r>
            <a:r>
              <a:rPr lang="en-US" sz="1600" dirty="0">
                <a:solidFill>
                  <a:srgbClr val="364852"/>
                </a:solidFill>
              </a:rPr>
              <a:t>: </a:t>
            </a:r>
            <a:r>
              <a:rPr lang="en-US" sz="1600" dirty="0">
                <a:solidFill>
                  <a:srgbClr val="364852"/>
                </a:solidFill>
                <a:hlinkClick r:id="rId7"/>
              </a:rPr>
              <a:t>https://products.office.com/en-us/sharepoint/collaboration</a:t>
            </a:r>
            <a:r>
              <a:rPr lang="en-US" sz="1600" dirty="0">
                <a:solidFill>
                  <a:srgbClr val="364852"/>
                </a:solidFill>
              </a:rPr>
              <a:t> </a:t>
            </a:r>
          </a:p>
          <a:p>
            <a:pPr marL="265176" indent="-173736">
              <a:spcAft>
                <a:spcPts val="2000"/>
              </a:spcAft>
              <a:buSzPct val="120000"/>
            </a:pPr>
            <a:r>
              <a:rPr lang="en-US" sz="1600" dirty="0">
                <a:solidFill>
                  <a:srgbClr val="364852"/>
                </a:solidFill>
              </a:rPr>
              <a:t>Confluence: </a:t>
            </a:r>
            <a:r>
              <a:rPr lang="en-US" sz="1600" dirty="0">
                <a:solidFill>
                  <a:srgbClr val="364852"/>
                </a:solidFill>
                <a:hlinkClick r:id="rId8"/>
              </a:rPr>
              <a:t>https://www.atlassian.com/software/confluence</a:t>
            </a:r>
            <a:r>
              <a:rPr lang="en-US" sz="1600" dirty="0">
                <a:solidFill>
                  <a:srgbClr val="364852"/>
                </a:solidFill>
              </a:rPr>
              <a:t> </a:t>
            </a: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850286C3-E658-BE4E-8A2C-A1707BFEDC1D}" type="slidenum">
              <a:rPr lang="en-US" sz="1200" smtClean="0">
                <a:solidFill>
                  <a:schemeClr val="bg1"/>
                </a:solidFill>
                <a:latin typeface="Noto Serif" charset="0"/>
                <a:ea typeface="Noto Serif" charset="0"/>
                <a:cs typeface="Noto Serif" charset="0"/>
              </a:rPr>
              <a:t>34</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683954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1433575" y="1915616"/>
            <a:ext cx="6256733" cy="830997"/>
          </a:xfrm>
          <a:prstGeom prst="rect">
            <a:avLst/>
          </a:prstGeom>
          <a:noFill/>
        </p:spPr>
        <p:txBody>
          <a:bodyPr wrap="square" rtlCol="0">
            <a:spAutoFit/>
          </a:bodyPr>
          <a:lstStyle/>
          <a:p>
            <a:pPr marL="228600" indent="-173038" algn="ctr"/>
            <a:r>
              <a:rPr lang="en-US" sz="4800" spc="20">
                <a:solidFill>
                  <a:srgbClr val="FFFF00"/>
                </a:solidFill>
                <a:latin typeface="Lato Regular"/>
                <a:cs typeface="Lato Regular"/>
              </a:rPr>
              <a:t>Questions??</a:t>
            </a:r>
            <a:endParaRPr lang="en-US">
              <a:solidFill>
                <a:srgbClr val="FFFF00"/>
              </a:solidFill>
              <a:latin typeface="Lato Regular"/>
              <a:cs typeface="Lato Regular"/>
            </a:endParaRPr>
          </a:p>
        </p:txBody>
      </p:sp>
      <p:sp>
        <p:nvSpPr>
          <p:cNvPr id="3"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7F391EC-D808-4142-8958-82FE4DC62142}" type="slidenum">
              <a:rPr lang="en-US" sz="1200" smtClean="0">
                <a:solidFill>
                  <a:schemeClr val="bg1"/>
                </a:solidFill>
                <a:latin typeface="Noto Serif" charset="0"/>
                <a:ea typeface="Noto Serif" charset="0"/>
                <a:cs typeface="Noto Serif" charset="0"/>
              </a:rPr>
              <a:t>35</a:t>
            </a:fld>
            <a:endParaRPr lang="en-US" sz="1200">
              <a:solidFill>
                <a:schemeClr val="bg1"/>
              </a:solidFill>
              <a:latin typeface="Noto Serif" charset="0"/>
              <a:ea typeface="Noto Serif" charset="0"/>
              <a:cs typeface="Noto Serif" charset="0"/>
            </a:endParaRPr>
          </a:p>
        </p:txBody>
      </p:sp>
      <p:pic>
        <p:nvPicPr>
          <p:cNvPr id="7" name="Picture 6">
            <a:extLst>
              <a:ext uri="{FF2B5EF4-FFF2-40B4-BE49-F238E27FC236}">
                <a16:creationId xmlns:a16="http://schemas.microsoft.com/office/drawing/2014/main" id="{6978ACB5-5DBE-B049-8AFE-56B590DB5E08}"/>
              </a:ext>
            </a:extLst>
          </p:cNvPr>
          <p:cNvPicPr>
            <a:picLocks noChangeAspect="1"/>
          </p:cNvPicPr>
          <p:nvPr/>
        </p:nvPicPr>
        <p:blipFill>
          <a:blip r:embed="rId3"/>
          <a:stretch>
            <a:fillRect/>
          </a:stretch>
        </p:blipFill>
        <p:spPr>
          <a:xfrm>
            <a:off x="1764907" y="1383958"/>
            <a:ext cx="5614186" cy="3725178"/>
          </a:xfrm>
          <a:prstGeom prst="rect">
            <a:avLst/>
          </a:prstGeom>
        </p:spPr>
      </p:pic>
    </p:spTree>
    <p:extLst>
      <p:ext uri="{BB962C8B-B14F-4D97-AF65-F5344CB8AC3E}">
        <p14:creationId xmlns:p14="http://schemas.microsoft.com/office/powerpoint/2010/main" val="2385337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362" y="693735"/>
            <a:ext cx="7534430" cy="616319"/>
          </a:xfrm>
        </p:spPr>
        <p:txBody>
          <a:bodyPr>
            <a:noAutofit/>
          </a:bodyPr>
          <a:lstStyle/>
          <a:p>
            <a:r>
              <a:rPr lang="en-US" sz="4000" baseline="30000"/>
              <a:t>References:</a:t>
            </a:r>
          </a:p>
        </p:txBody>
      </p:sp>
      <p:sp>
        <p:nvSpPr>
          <p:cNvPr id="3" name="Text Placeholder 2"/>
          <p:cNvSpPr>
            <a:spLocks noGrp="1"/>
          </p:cNvSpPr>
          <p:nvPr>
            <p:ph type="body" sz="quarter" idx="10"/>
          </p:nvPr>
        </p:nvSpPr>
        <p:spPr>
          <a:xfrm>
            <a:off x="811213" y="1310054"/>
            <a:ext cx="7534275" cy="5029200"/>
          </a:xfrm>
        </p:spPr>
        <p:txBody>
          <a:bodyPr>
            <a:normAutofit/>
          </a:bodyPr>
          <a:lstStyle/>
          <a:p>
            <a:r>
              <a:rPr lang="en-US" i="1" dirty="0"/>
              <a:t>[1] </a:t>
            </a:r>
            <a:r>
              <a:rPr lang="en-US" i="1" dirty="0" err="1"/>
              <a:t>PMI.org</a:t>
            </a:r>
            <a:r>
              <a:rPr lang="en-US" i="1" dirty="0"/>
              <a:t> Retrieved  14 September 2018.</a:t>
            </a:r>
          </a:p>
          <a:p>
            <a:r>
              <a:rPr lang="en-US" i="1" dirty="0"/>
              <a:t>[2] Mitchell, Ian (2016). Agile Development in Practice. </a:t>
            </a:r>
            <a:r>
              <a:rPr lang="en-US" i="1" dirty="0" err="1"/>
              <a:t>Tamare</a:t>
            </a:r>
            <a:r>
              <a:rPr lang="en-US" i="1" dirty="0"/>
              <a:t> House. p. 11. </a:t>
            </a:r>
            <a:r>
              <a:rPr lang="en-US" i="1" dirty="0">
                <a:hlinkClick r:id="rId3" tooltip="International Standard Book Number"/>
              </a:rPr>
              <a:t>ISBN</a:t>
            </a:r>
            <a:r>
              <a:rPr lang="en-US" i="1" dirty="0"/>
              <a:t> </a:t>
            </a:r>
            <a:r>
              <a:rPr lang="en-US" i="1" dirty="0">
                <a:hlinkClick r:id="rId4" tooltip="Special:BookSources/978-1-908552-49-5"/>
              </a:rPr>
              <a:t>978-1-908552-49-5</a:t>
            </a:r>
            <a:r>
              <a:rPr lang="en-US" i="1" dirty="0"/>
              <a:t>.</a:t>
            </a:r>
          </a:p>
          <a:p>
            <a:r>
              <a:rPr lang="en-US" i="1" dirty="0"/>
              <a:t>[3] Wikipedia,</a:t>
            </a:r>
            <a:r>
              <a:rPr lang="en-US" dirty="0"/>
              <a:t> 14 September 2018, </a:t>
            </a:r>
            <a:r>
              <a:rPr lang="en-US" i="1" dirty="0"/>
              <a:t> </a:t>
            </a:r>
            <a:r>
              <a:rPr lang="en-US" i="1" dirty="0">
                <a:hlinkClick r:id="rId5"/>
              </a:rPr>
              <a:t>https://en.wikipedia.org/wiki/User_story</a:t>
            </a:r>
            <a:r>
              <a:rPr lang="en-US" i="1" dirty="0"/>
              <a:t>, Retrieved 14 September 2018</a:t>
            </a:r>
          </a:p>
          <a:p>
            <a:r>
              <a:rPr lang="en-US" i="1" dirty="0"/>
              <a:t>[4] </a:t>
            </a:r>
            <a:r>
              <a:rPr lang="en-US" i="1" dirty="0" err="1"/>
              <a:t>agilemanifesto.org</a:t>
            </a:r>
            <a:r>
              <a:rPr lang="en-US" i="1" dirty="0"/>
              <a:t> Retrieved  14 September 2018.</a:t>
            </a:r>
            <a:endParaRPr lang="en-US" dirty="0"/>
          </a:p>
          <a:p>
            <a:pPr marL="0" indent="0">
              <a:buNone/>
            </a:pPr>
            <a:endParaRPr lang="en-US" dirty="0"/>
          </a:p>
          <a:p>
            <a:endParaRPr lang="en-US" dirty="0"/>
          </a:p>
        </p:txBody>
      </p:sp>
    </p:spTree>
    <p:extLst>
      <p:ext uri="{BB962C8B-B14F-4D97-AF65-F5344CB8AC3E}">
        <p14:creationId xmlns:p14="http://schemas.microsoft.com/office/powerpoint/2010/main" val="10336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HSU four-colog master brand logo." title="OHSU master brand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4284" y="1810771"/>
            <a:ext cx="870038" cy="1490121"/>
          </a:xfrm>
          <a:prstGeom prst="rect">
            <a:avLst/>
          </a:prstGeom>
        </p:spPr>
      </p:pic>
      <p:sp>
        <p:nvSpPr>
          <p:cNvPr id="3" name="Title 1"/>
          <p:cNvSpPr txBox="1">
            <a:spLocks/>
          </p:cNvSpPr>
          <p:nvPr/>
        </p:nvSpPr>
        <p:spPr>
          <a:xfrm>
            <a:off x="713103" y="3648409"/>
            <a:ext cx="7772400" cy="1001712"/>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0" i="0" kern="1200">
                <a:solidFill>
                  <a:srgbClr val="2F92D5"/>
                </a:solidFill>
                <a:latin typeface="Lato Light"/>
                <a:ea typeface="+mj-ea"/>
                <a:cs typeface="Lato Light"/>
              </a:defRPr>
            </a:lvl1pPr>
          </a:lstStyle>
          <a:p>
            <a:pPr algn="ctr"/>
            <a:r>
              <a:rPr lang="en-US" sz="4800" spc="20">
                <a:solidFill>
                  <a:srgbClr val="002776"/>
                </a:solidFill>
                <a:latin typeface="Lato Regular"/>
                <a:cs typeface="Lato Regular"/>
              </a:rPr>
              <a:t>Thank You</a:t>
            </a:r>
          </a:p>
        </p:txBody>
      </p:sp>
    </p:spTree>
    <p:extLst>
      <p:ext uri="{BB962C8B-B14F-4D97-AF65-F5344CB8AC3E}">
        <p14:creationId xmlns:p14="http://schemas.microsoft.com/office/powerpoint/2010/main" val="2985408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of Kohler Pavilion in summer, looking up east-facing windows." title="Kohler Pavilion 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
        <p:nvSpPr>
          <p:cNvPr id="5" name="Rectangle 4" descr="Translucent white rectangle for quotes. " title="Translucent white rectangle for quotes. "/>
          <p:cNvSpPr/>
          <p:nvPr/>
        </p:nvSpPr>
        <p:spPr>
          <a:xfrm>
            <a:off x="1023021" y="1059712"/>
            <a:ext cx="7114125" cy="4738575"/>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981914"/>
            <a:ext cx="6114619" cy="1723549"/>
          </a:xfrm>
          <a:prstGeom prst="rect">
            <a:avLst/>
          </a:prstGeom>
          <a:noFill/>
        </p:spPr>
        <p:txBody>
          <a:bodyPr wrap="square" rtlCol="0">
            <a:spAutoFit/>
          </a:bodyPr>
          <a:lstStyle/>
          <a:p>
            <a:pPr marL="228600" indent="-173038"/>
            <a:r>
              <a:rPr lang="en-US" sz="4400" spc="20" dirty="0">
                <a:solidFill>
                  <a:schemeClr val="accent3"/>
                </a:solidFill>
                <a:latin typeface="Lato Regular"/>
                <a:cs typeface="Lato Regular"/>
              </a:rPr>
              <a:t>PDLC:  Project Development Lifecycle</a:t>
            </a:r>
            <a:endParaRPr lang="en-US" spc="20" dirty="0">
              <a:solidFill>
                <a:schemeClr val="accent3"/>
              </a:solidFill>
              <a:latin typeface="Lato Regular"/>
              <a:cs typeface="Lato Regular"/>
            </a:endParaRPr>
          </a:p>
          <a:p>
            <a:endParaRPr lang="en-US" dirty="0">
              <a:solidFill>
                <a:schemeClr val="accent3"/>
              </a:solidFill>
              <a:latin typeface="Lato Regular"/>
              <a:cs typeface="Lato Regular"/>
            </a:endParaRPr>
          </a:p>
        </p:txBody>
      </p:sp>
    </p:spTree>
    <p:extLst>
      <p:ext uri="{BB962C8B-B14F-4D97-AF65-F5344CB8AC3E}">
        <p14:creationId xmlns:p14="http://schemas.microsoft.com/office/powerpoint/2010/main" val="1965886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
          </p:nvPr>
        </p:nvSpPr>
        <p:spPr/>
      </p:sp>
      <p:sp>
        <p:nvSpPr>
          <p:cNvPr id="3" name="Title 2"/>
          <p:cNvSpPr>
            <a:spLocks noGrp="1"/>
          </p:cNvSpPr>
          <p:nvPr>
            <p:ph type="title"/>
          </p:nvPr>
        </p:nvSpPr>
        <p:spPr/>
        <p:txBody>
          <a:bodyPr/>
          <a:lstStyle/>
          <a:p>
            <a:r>
              <a:rPr lang="en-US" sz="2400" dirty="0">
                <a:solidFill>
                  <a:srgbClr val="002776"/>
                </a:solidFill>
              </a:rPr>
              <a:t>Project Management Methodologies</a:t>
            </a:r>
          </a:p>
        </p:txBody>
      </p:sp>
      <p:sp>
        <p:nvSpPr>
          <p:cNvPr id="4" name="Content Placeholder 3"/>
          <p:cNvSpPr>
            <a:spLocks noGrp="1"/>
          </p:cNvSpPr>
          <p:nvPr>
            <p:ph idx="10"/>
          </p:nvPr>
        </p:nvSpPr>
        <p:spPr/>
        <p:txBody>
          <a:bodyPr>
            <a:normAutofit/>
          </a:bodyPr>
          <a:lstStyle/>
          <a:p>
            <a:pPr marL="265176" indent="-173736">
              <a:spcAft>
                <a:spcPts val="2000"/>
              </a:spcAft>
              <a:buSzPct val="120000"/>
            </a:pPr>
            <a:r>
              <a:rPr lang="en-US" sz="1700" dirty="0">
                <a:solidFill>
                  <a:srgbClr val="364852"/>
                </a:solidFill>
                <a:latin typeface="+mj-lt"/>
              </a:rPr>
              <a:t>Waterfall</a:t>
            </a:r>
          </a:p>
          <a:p>
            <a:pPr marL="265176" indent="-173736">
              <a:spcAft>
                <a:spcPts val="2000"/>
              </a:spcAft>
              <a:buSzPct val="120000"/>
            </a:pPr>
            <a:r>
              <a:rPr lang="en-US" sz="1700" dirty="0">
                <a:solidFill>
                  <a:srgbClr val="364852"/>
                </a:solidFill>
                <a:latin typeface="+mj-lt"/>
              </a:rPr>
              <a:t>Kanban</a:t>
            </a:r>
          </a:p>
          <a:p>
            <a:pPr marL="265176" indent="-173736">
              <a:spcAft>
                <a:spcPts val="2000"/>
              </a:spcAft>
              <a:buSzPct val="120000"/>
            </a:pPr>
            <a:r>
              <a:rPr lang="en-US" sz="1700" dirty="0">
                <a:solidFill>
                  <a:srgbClr val="364852"/>
                </a:solidFill>
                <a:latin typeface="+mj-lt"/>
              </a:rPr>
              <a:t>Scrum</a:t>
            </a:r>
          </a:p>
          <a:p>
            <a:pPr marL="265176" indent="-173736">
              <a:spcAft>
                <a:spcPts val="2000"/>
              </a:spcAft>
              <a:buSzPct val="120000"/>
            </a:pPr>
            <a:r>
              <a:rPr lang="en-US" sz="1700" dirty="0">
                <a:solidFill>
                  <a:srgbClr val="364852"/>
                </a:solidFill>
                <a:latin typeface="+mj-lt"/>
              </a:rPr>
              <a:t>XP</a:t>
            </a:r>
          </a:p>
          <a:p>
            <a:pPr marL="265176" indent="-173736">
              <a:spcAft>
                <a:spcPts val="2000"/>
              </a:spcAft>
              <a:buSzPct val="120000"/>
            </a:pPr>
            <a:r>
              <a:rPr lang="en-US" sz="1700" dirty="0">
                <a:solidFill>
                  <a:srgbClr val="364852"/>
                </a:solidFill>
                <a:latin typeface="+mj-lt"/>
              </a:rPr>
              <a:t>Six Sigma / Lean</a:t>
            </a:r>
          </a:p>
        </p:txBody>
      </p:sp>
      <p:pic>
        <p:nvPicPr>
          <p:cNvPr id="5" name="Picture 4" descr="Image of researcher in a lab looking at a microscope." title="Researcher at bench image."/>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2445847" cy="6857999"/>
          </a:xfrm>
          <a:prstGeom prst="rect">
            <a:avLst/>
          </a:prstGeom>
          <a:ln>
            <a:noFill/>
          </a:ln>
        </p:spPr>
      </p:pic>
      <p:sp>
        <p:nvSpPr>
          <p:cNvPr id="7"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FE889F8D-112E-4640-B23B-3BF5401BB34D}" type="slidenum">
              <a:rPr lang="en-US" sz="1200" smtClean="0">
                <a:solidFill>
                  <a:schemeClr val="tx2"/>
                </a:solidFill>
              </a:rPr>
              <a:t>5</a:t>
            </a:fld>
            <a:endParaRPr lang="en-US" sz="1200" dirty="0">
              <a:solidFill>
                <a:schemeClr val="tx2"/>
              </a:solidFill>
            </a:endParaRPr>
          </a:p>
        </p:txBody>
      </p:sp>
    </p:spTree>
    <p:extLst>
      <p:ext uri="{BB962C8B-B14F-4D97-AF65-F5344CB8AC3E}">
        <p14:creationId xmlns:p14="http://schemas.microsoft.com/office/powerpoint/2010/main" val="3170351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EAF0186-F2DD-8941-9CEF-3D49E4381B2C}"/>
              </a:ext>
            </a:extLst>
          </p:cNvPr>
          <p:cNvPicPr>
            <a:picLocks noGrp="1" noChangeAspect="1"/>
          </p:cNvPicPr>
          <p:nvPr>
            <p:ph type="pic" idx="1"/>
          </p:nvPr>
        </p:nvPicPr>
        <p:blipFill>
          <a:blip r:embed="rId2"/>
          <a:srcRect l="26209" r="26209"/>
          <a:stretch>
            <a:fillRect/>
          </a:stretch>
        </p:blipFill>
        <p:spPr/>
      </p:pic>
      <p:sp>
        <p:nvSpPr>
          <p:cNvPr id="3" name="Title 2"/>
          <p:cNvSpPr>
            <a:spLocks noGrp="1"/>
          </p:cNvSpPr>
          <p:nvPr>
            <p:ph type="title"/>
          </p:nvPr>
        </p:nvSpPr>
        <p:spPr/>
        <p:txBody>
          <a:bodyPr/>
          <a:lstStyle/>
          <a:p>
            <a:r>
              <a:rPr lang="en-US" dirty="0">
                <a:solidFill>
                  <a:srgbClr val="002776"/>
                </a:solidFill>
              </a:rPr>
              <a:t>Waterfall</a:t>
            </a:r>
          </a:p>
        </p:txBody>
      </p:sp>
      <p:sp>
        <p:nvSpPr>
          <p:cNvPr id="4" name="Content Placeholder 3"/>
          <p:cNvSpPr>
            <a:spLocks noGrp="1"/>
          </p:cNvSpPr>
          <p:nvPr>
            <p:ph idx="10"/>
          </p:nvPr>
        </p:nvSpPr>
        <p:spPr>
          <a:xfrm>
            <a:off x="3174898" y="1540962"/>
            <a:ext cx="5300242" cy="4313573"/>
          </a:xfrm>
        </p:spPr>
        <p:txBody>
          <a:bodyPr>
            <a:normAutofit fontScale="77500" lnSpcReduction="20000"/>
          </a:bodyPr>
          <a:lstStyle/>
          <a:p>
            <a:pPr marL="265176" indent="-173736">
              <a:spcAft>
                <a:spcPts val="2000"/>
              </a:spcAft>
              <a:buSzPct val="120000"/>
            </a:pPr>
            <a:r>
              <a:rPr lang="en-US" dirty="0"/>
              <a:t>In a waterfall model, each phase must be completed fully before the next phase can begin. This type of software development model is basically used for the for the project which is small and there are no uncertain requirements. </a:t>
            </a:r>
          </a:p>
          <a:p>
            <a:pPr marL="265176" indent="-173736">
              <a:spcAft>
                <a:spcPts val="2000"/>
              </a:spcAft>
              <a:buSzPct val="120000"/>
            </a:pPr>
            <a:r>
              <a:rPr lang="en-US" dirty="0"/>
              <a:t>At the end of each phase, a review takes place to determine if the project is on the right path and whether or not to continue or discard the project. </a:t>
            </a:r>
          </a:p>
          <a:p>
            <a:pPr marL="265176" indent="-173736">
              <a:spcAft>
                <a:spcPts val="2000"/>
              </a:spcAft>
              <a:buSzPct val="120000"/>
            </a:pPr>
            <a:r>
              <a:rPr lang="en-US" dirty="0"/>
              <a:t>In this model software testing starts only after the development is complete. </a:t>
            </a:r>
          </a:p>
          <a:p>
            <a:pPr marL="265176" indent="-173736">
              <a:spcAft>
                <a:spcPts val="2000"/>
              </a:spcAft>
              <a:buSzPct val="120000"/>
            </a:pPr>
            <a:r>
              <a:rPr lang="en-US" dirty="0"/>
              <a:t>In waterfall model phases do not overlap. </a:t>
            </a:r>
            <a:endParaRPr lang="en-US" dirty="0">
              <a:solidFill>
                <a:srgbClr val="364852"/>
              </a:solidFill>
            </a:endParaRPr>
          </a:p>
        </p:txBody>
      </p:sp>
      <p:sp>
        <p:nvSpPr>
          <p:cNvPr id="7"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B2F85B2F-72E8-2A41-B336-9B917C5018FC}" type="slidenum">
              <a:rPr lang="en-US" sz="1200" smtClean="0">
                <a:solidFill>
                  <a:schemeClr val="bg1"/>
                </a:solidFill>
                <a:latin typeface="Noto Serif" charset="0"/>
                <a:ea typeface="Noto Serif" charset="0"/>
                <a:cs typeface="Noto Serif" charset="0"/>
              </a:rPr>
              <a:t>6</a:t>
            </a:fld>
            <a:endParaRPr lang="en-US" sz="1200" dirty="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641461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64852"/>
        </a:solidFill>
        <a:effectLst/>
      </p:bgPr>
    </p:bg>
    <p:spTree>
      <p:nvGrpSpPr>
        <p:cNvPr id="1" name=""/>
        <p:cNvGrpSpPr/>
        <p:nvPr/>
      </p:nvGrpSpPr>
      <p:grpSpPr>
        <a:xfrm>
          <a:off x="0" y="0"/>
          <a:ext cx="0" cy="0"/>
          <a:chOff x="0" y="0"/>
          <a:chExt cx="0" cy="0"/>
        </a:xfrm>
      </p:grpSpPr>
      <p:sp>
        <p:nvSpPr>
          <p:cNvPr id="9" name="TextBox 8"/>
          <p:cNvSpPr txBox="1"/>
          <p:nvPr/>
        </p:nvSpPr>
        <p:spPr>
          <a:xfrm>
            <a:off x="812138" y="636557"/>
            <a:ext cx="6356526" cy="480131"/>
          </a:xfrm>
          <a:prstGeom prst="rect">
            <a:avLst/>
          </a:prstGeom>
          <a:noFill/>
        </p:spPr>
        <p:txBody>
          <a:bodyPr wrap="square" rtlCol="0">
            <a:spAutoFit/>
          </a:bodyPr>
          <a:lstStyle/>
          <a:p>
            <a:pPr>
              <a:lnSpc>
                <a:spcPct val="90000"/>
              </a:lnSpc>
              <a:spcAft>
                <a:spcPts val="600"/>
              </a:spcAft>
            </a:pPr>
            <a:r>
              <a:rPr lang="en-US" sz="2800" dirty="0">
                <a:solidFill>
                  <a:schemeClr val="bg1"/>
                </a:solidFill>
                <a:latin typeface="Lato Regular"/>
                <a:cs typeface="Lato Regular"/>
              </a:rPr>
              <a:t>Diagram of Waterfall Method:</a:t>
            </a:r>
          </a:p>
        </p:txBody>
      </p:sp>
      <p:sp>
        <p:nvSpPr>
          <p:cNvPr id="3"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D92C5005-71D4-974E-A2F2-E4359B7F249C}" type="slidenum">
              <a:rPr lang="en-US" sz="1200" smtClean="0">
                <a:solidFill>
                  <a:schemeClr val="bg1"/>
                </a:solidFill>
                <a:latin typeface="Noto Serif" charset="0"/>
                <a:ea typeface="Noto Serif" charset="0"/>
                <a:cs typeface="Noto Serif" charset="0"/>
              </a:rPr>
              <a:t>7</a:t>
            </a:fld>
            <a:endParaRPr lang="en-US" sz="1200" dirty="0">
              <a:solidFill>
                <a:schemeClr val="bg1"/>
              </a:solidFill>
              <a:latin typeface="Noto Serif" charset="0"/>
              <a:ea typeface="Noto Serif" charset="0"/>
              <a:cs typeface="Noto Serif" charset="0"/>
            </a:endParaRPr>
          </a:p>
        </p:txBody>
      </p:sp>
      <p:pic>
        <p:nvPicPr>
          <p:cNvPr id="4" name="Picture 3">
            <a:extLst>
              <a:ext uri="{FF2B5EF4-FFF2-40B4-BE49-F238E27FC236}">
                <a16:creationId xmlns:a16="http://schemas.microsoft.com/office/drawing/2014/main" id="{92311FE8-3A6D-D047-AFE1-3E1F6A001E49}"/>
              </a:ext>
            </a:extLst>
          </p:cNvPr>
          <p:cNvPicPr>
            <a:picLocks noChangeAspect="1"/>
          </p:cNvPicPr>
          <p:nvPr/>
        </p:nvPicPr>
        <p:blipFill>
          <a:blip r:embed="rId3"/>
          <a:stretch>
            <a:fillRect/>
          </a:stretch>
        </p:blipFill>
        <p:spPr>
          <a:xfrm>
            <a:off x="2039891" y="1248508"/>
            <a:ext cx="5064219" cy="5152292"/>
          </a:xfrm>
          <a:prstGeom prst="rect">
            <a:avLst/>
          </a:prstGeom>
        </p:spPr>
      </p:pic>
    </p:spTree>
    <p:extLst>
      <p:ext uri="{BB962C8B-B14F-4D97-AF65-F5344CB8AC3E}">
        <p14:creationId xmlns:p14="http://schemas.microsoft.com/office/powerpoint/2010/main" val="3883967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mage of front of Collaborative Life Sciences Building, two students descending staircase. " title="Collaborative Life Sciences Building image."/>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a:stretch/>
        </p:blipFill>
        <p:spPr/>
      </p:pic>
      <p:sp>
        <p:nvSpPr>
          <p:cNvPr id="3" name="Title 2"/>
          <p:cNvSpPr>
            <a:spLocks noGrp="1"/>
          </p:cNvSpPr>
          <p:nvPr>
            <p:ph type="title"/>
          </p:nvPr>
        </p:nvSpPr>
        <p:spPr/>
        <p:txBody>
          <a:bodyPr/>
          <a:lstStyle/>
          <a:p>
            <a:r>
              <a:rPr lang="en-US" dirty="0">
                <a:solidFill>
                  <a:srgbClr val="002776"/>
                </a:solidFill>
              </a:rPr>
              <a:t>Agile  </a:t>
            </a:r>
          </a:p>
        </p:txBody>
      </p:sp>
      <p:sp>
        <p:nvSpPr>
          <p:cNvPr id="4" name="Content Placeholder 3"/>
          <p:cNvSpPr>
            <a:spLocks noGrp="1"/>
          </p:cNvSpPr>
          <p:nvPr>
            <p:ph idx="10"/>
          </p:nvPr>
        </p:nvSpPr>
        <p:spPr>
          <a:xfrm>
            <a:off x="3174898" y="1540962"/>
            <a:ext cx="5300242" cy="4384825"/>
          </a:xfrm>
        </p:spPr>
        <p:txBody>
          <a:bodyPr>
            <a:normAutofit fontScale="92500"/>
          </a:bodyPr>
          <a:lstStyle/>
          <a:p>
            <a:pPr marL="265176" indent="-173736">
              <a:spcAft>
                <a:spcPts val="2000"/>
              </a:spcAft>
              <a:buSzPct val="120000"/>
            </a:pPr>
            <a:r>
              <a:rPr lang="en-US" sz="1600" dirty="0"/>
              <a:t>Agile breaks product development work into small increments that minimize the amount of up-front planning and design</a:t>
            </a:r>
            <a:r>
              <a:rPr lang="en-US" sz="1600" dirty="0">
                <a:solidFill>
                  <a:srgbClr val="364852"/>
                </a:solidFill>
              </a:rPr>
              <a:t>.</a:t>
            </a:r>
          </a:p>
          <a:p>
            <a:pPr marL="265176" indent="-173736">
              <a:spcAft>
                <a:spcPts val="2000"/>
              </a:spcAft>
              <a:buSzPct val="120000"/>
            </a:pPr>
            <a:r>
              <a:rPr lang="en-US" sz="1600" dirty="0"/>
              <a:t>Each iteration involves a cross-functional team working in all functions: planning, analysis, design, coding, unit testing, and acceptance testing</a:t>
            </a:r>
            <a:r>
              <a:rPr lang="en-US" sz="1600" dirty="0">
                <a:solidFill>
                  <a:srgbClr val="364852"/>
                </a:solidFill>
              </a:rPr>
              <a:t>.</a:t>
            </a:r>
          </a:p>
          <a:p>
            <a:pPr marL="265176" indent="-173736">
              <a:spcAft>
                <a:spcPts val="2000"/>
              </a:spcAft>
              <a:buSzPct val="120000"/>
            </a:pPr>
            <a:r>
              <a:rPr lang="en-US" sz="1600" dirty="0"/>
              <a:t>High focus on stakeholder communication.  Actively involving stakeholders in the development process.</a:t>
            </a:r>
            <a:r>
              <a:rPr lang="en-US" sz="1600" dirty="0">
                <a:solidFill>
                  <a:srgbClr val="364852"/>
                </a:solidFill>
              </a:rPr>
              <a:t> </a:t>
            </a:r>
          </a:p>
          <a:p>
            <a:pPr marL="265176" indent="-173736">
              <a:spcAft>
                <a:spcPts val="2000"/>
              </a:spcAft>
              <a:buSzPct val="120000"/>
            </a:pPr>
            <a:r>
              <a:rPr lang="en-US" sz="1600" dirty="0">
                <a:solidFill>
                  <a:srgbClr val="364852"/>
                </a:solidFill>
              </a:rPr>
              <a:t>Quality focus on development by integrating testing in the development process and testing in each iteration.</a:t>
            </a:r>
          </a:p>
        </p:txBody>
      </p:sp>
      <p:sp>
        <p:nvSpPr>
          <p:cNvPr id="5"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F11FAA02-F55D-FB43-9698-CA10BE095EE6}" type="slidenum">
              <a:rPr lang="en-US" sz="1200" smtClean="0">
                <a:solidFill>
                  <a:schemeClr val="bg1"/>
                </a:solidFill>
                <a:latin typeface="Noto Serif" charset="0"/>
                <a:ea typeface="Noto Serif" charset="0"/>
                <a:cs typeface="Noto Serif" charset="0"/>
              </a:rPr>
              <a:t>8</a:t>
            </a:fld>
            <a:endParaRPr lang="en-US" sz="1200">
              <a:solidFill>
                <a:schemeClr val="bg1"/>
              </a:solidFill>
              <a:latin typeface="Noto Serif" charset="0"/>
              <a:ea typeface="Noto Serif" charset="0"/>
              <a:cs typeface="Noto Serif" charset="0"/>
            </a:endParaRPr>
          </a:p>
        </p:txBody>
      </p:sp>
    </p:spTree>
    <p:extLst>
      <p:ext uri="{BB962C8B-B14F-4D97-AF65-F5344CB8AC3E}">
        <p14:creationId xmlns:p14="http://schemas.microsoft.com/office/powerpoint/2010/main" val="279543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64852"/>
        </a:solidFill>
        <a:effectLst/>
      </p:bgPr>
    </p:bg>
    <p:spTree>
      <p:nvGrpSpPr>
        <p:cNvPr id="1" name=""/>
        <p:cNvGrpSpPr/>
        <p:nvPr/>
      </p:nvGrpSpPr>
      <p:grpSpPr>
        <a:xfrm>
          <a:off x="0" y="0"/>
          <a:ext cx="0" cy="0"/>
          <a:chOff x="0" y="0"/>
          <a:chExt cx="0" cy="0"/>
        </a:xfrm>
      </p:grpSpPr>
      <p:sp>
        <p:nvSpPr>
          <p:cNvPr id="9" name="TextBox 8"/>
          <p:cNvSpPr txBox="1"/>
          <p:nvPr/>
        </p:nvSpPr>
        <p:spPr>
          <a:xfrm>
            <a:off x="812138" y="636557"/>
            <a:ext cx="6356526" cy="480131"/>
          </a:xfrm>
          <a:prstGeom prst="rect">
            <a:avLst/>
          </a:prstGeom>
          <a:noFill/>
        </p:spPr>
        <p:txBody>
          <a:bodyPr wrap="square" rtlCol="0">
            <a:spAutoFit/>
          </a:bodyPr>
          <a:lstStyle/>
          <a:p>
            <a:pPr>
              <a:lnSpc>
                <a:spcPct val="90000"/>
              </a:lnSpc>
              <a:spcAft>
                <a:spcPts val="600"/>
              </a:spcAft>
            </a:pPr>
            <a:r>
              <a:rPr lang="en-US" sz="2800">
                <a:solidFill>
                  <a:schemeClr val="bg1"/>
                </a:solidFill>
                <a:latin typeface="Lato Regular"/>
                <a:cs typeface="Lato Regular"/>
              </a:rPr>
              <a:t>Simple Agile Method Diagram:</a:t>
            </a:r>
          </a:p>
        </p:txBody>
      </p:sp>
      <p:sp>
        <p:nvSpPr>
          <p:cNvPr id="3" name="Slide Number Placeholder 5"/>
          <p:cNvSpPr>
            <a:spLocks noGrp="1"/>
          </p:cNvSpPr>
          <p:nvPr/>
        </p:nvSpPr>
        <p:spPr>
          <a:xfrm>
            <a:off x="211579" y="6358532"/>
            <a:ext cx="591343" cy="365125"/>
          </a:xfrm>
          <a:prstGeom prst="rect">
            <a:avLst/>
          </a:prstGeom>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D92C5005-71D4-974E-A2F2-E4359B7F249C}" type="slidenum">
              <a:rPr lang="en-US" sz="1200" smtClean="0">
                <a:solidFill>
                  <a:schemeClr val="bg1"/>
                </a:solidFill>
                <a:latin typeface="Noto Serif" charset="0"/>
                <a:ea typeface="Noto Serif" charset="0"/>
                <a:cs typeface="Noto Serif" charset="0"/>
              </a:rPr>
              <a:t>9</a:t>
            </a:fld>
            <a:endParaRPr lang="en-US" sz="1200">
              <a:solidFill>
                <a:schemeClr val="bg1"/>
              </a:solidFill>
              <a:latin typeface="Noto Serif" charset="0"/>
              <a:ea typeface="Noto Serif" charset="0"/>
              <a:cs typeface="Noto Serif" charset="0"/>
            </a:endParaRPr>
          </a:p>
        </p:txBody>
      </p:sp>
      <p:sp>
        <p:nvSpPr>
          <p:cNvPr id="5" name="Rectangle 4">
            <a:extLst>
              <a:ext uri="{FF2B5EF4-FFF2-40B4-BE49-F238E27FC236}">
                <a16:creationId xmlns:a16="http://schemas.microsoft.com/office/drawing/2014/main" id="{1FED7A69-A4A4-C348-BA42-11B64DB277AE}"/>
              </a:ext>
            </a:extLst>
          </p:cNvPr>
          <p:cNvSpPr/>
          <p:nvPr/>
        </p:nvSpPr>
        <p:spPr>
          <a:xfrm>
            <a:off x="2286000" y="2828836"/>
            <a:ext cx="4572000" cy="1200329"/>
          </a:xfrm>
          <a:prstGeom prst="rect">
            <a:avLst/>
          </a:prstGeom>
        </p:spPr>
        <p:txBody>
          <a:bodyPr>
            <a:spAutoFit/>
          </a:bodyPr>
          <a:lstStyle/>
          <a:p>
            <a:br>
              <a:rPr lang="en-US">
                <a:latin typeface="Times New Roman" panose="02020603050405020304" pitchFamily="18" charset="0"/>
              </a:rPr>
            </a:br>
            <a:endParaRPr lang="en-US">
              <a:latin typeface="Times New Roman" panose="02020603050405020304" pitchFamily="18" charset="0"/>
            </a:endParaRPr>
          </a:p>
          <a:p>
            <a:br>
              <a:rPr lang="en-US">
                <a:latin typeface="Times New Roman" panose="02020603050405020304" pitchFamily="18" charset="0"/>
              </a:rPr>
            </a:br>
            <a:endParaRPr lang="en-US">
              <a:effectLst/>
              <a:latin typeface="Times New Roman" panose="02020603050405020304" pitchFamily="18" charset="0"/>
            </a:endParaRPr>
          </a:p>
        </p:txBody>
      </p:sp>
      <p:pic>
        <p:nvPicPr>
          <p:cNvPr id="6" name="Picture 5">
            <a:extLst>
              <a:ext uri="{FF2B5EF4-FFF2-40B4-BE49-F238E27FC236}">
                <a16:creationId xmlns:a16="http://schemas.microsoft.com/office/drawing/2014/main" id="{55C64121-0D0F-2B40-84B0-958ACF10C42C}"/>
              </a:ext>
            </a:extLst>
          </p:cNvPr>
          <p:cNvPicPr>
            <a:picLocks noChangeAspect="1"/>
          </p:cNvPicPr>
          <p:nvPr/>
        </p:nvPicPr>
        <p:blipFill>
          <a:blip r:embed="rId3"/>
          <a:stretch>
            <a:fillRect/>
          </a:stretch>
        </p:blipFill>
        <p:spPr>
          <a:xfrm>
            <a:off x="1149176" y="1395323"/>
            <a:ext cx="6586782" cy="4424709"/>
          </a:xfrm>
          <a:prstGeom prst="rect">
            <a:avLst/>
          </a:prstGeom>
        </p:spPr>
      </p:pic>
    </p:spTree>
    <p:extLst>
      <p:ext uri="{BB962C8B-B14F-4D97-AF65-F5344CB8AC3E}">
        <p14:creationId xmlns:p14="http://schemas.microsoft.com/office/powerpoint/2010/main" val="3245247974"/>
      </p:ext>
    </p:extLst>
  </p:cSld>
  <p:clrMapOvr>
    <a:masterClrMapping/>
  </p:clrMapOvr>
</p:sld>
</file>

<file path=ppt/theme/theme1.xml><?xml version="1.0" encoding="utf-8"?>
<a:theme xmlns:a="http://schemas.openxmlformats.org/drawingml/2006/main" name="OHSU Cool Blues Theme">
  <a:themeElements>
    <a:clrScheme name="Custom 11">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Slide, No Logo">
  <a:themeElements>
    <a:clrScheme name="Custom 12">
      <a:dk1>
        <a:srgbClr val="585E60"/>
      </a:dk1>
      <a:lt1>
        <a:sysClr val="window" lastClr="FFFFFF"/>
      </a:lt1>
      <a:dk2>
        <a:srgbClr val="585E60"/>
      </a:dk2>
      <a:lt2>
        <a:srgbClr val="FFFFFF"/>
      </a:lt2>
      <a:accent1>
        <a:srgbClr val="2E93D5"/>
      </a:accent1>
      <a:accent2>
        <a:srgbClr val="0E61B0"/>
      </a:accent2>
      <a:accent3>
        <a:srgbClr val="002776"/>
      </a:accent3>
      <a:accent4>
        <a:srgbClr val="0B4984"/>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ray Slide with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ay Slide No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9877</TotalTime>
  <Words>2419</Words>
  <Application>Microsoft Macintosh PowerPoint</Application>
  <PresentationFormat>On-screen Show (4:3)</PresentationFormat>
  <Paragraphs>336</Paragraphs>
  <Slides>37</Slides>
  <Notes>32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37</vt:i4>
      </vt:variant>
    </vt:vector>
  </HeadingPairs>
  <TitlesOfParts>
    <vt:vector size="50" baseType="lpstr">
      <vt:lpstr>ＭＳ Ｐゴシック</vt:lpstr>
      <vt:lpstr>Arial</vt:lpstr>
      <vt:lpstr>Calibri</vt:lpstr>
      <vt:lpstr>Lato</vt:lpstr>
      <vt:lpstr>Lato Light</vt:lpstr>
      <vt:lpstr>Lato Regular</vt:lpstr>
      <vt:lpstr>Noto</vt:lpstr>
      <vt:lpstr>Noto Serif</vt:lpstr>
      <vt:lpstr>Times New Roman</vt:lpstr>
      <vt:lpstr>OHSU Cool Blues Theme</vt:lpstr>
      <vt:lpstr>White Slide, No Logo</vt:lpstr>
      <vt:lpstr>Gray Slide with Logo</vt:lpstr>
      <vt:lpstr>Gray Slide No Logo</vt:lpstr>
      <vt:lpstr>PowerPoint Presentation</vt:lpstr>
      <vt:lpstr>Outline</vt:lpstr>
      <vt:lpstr>What is Project Management?</vt:lpstr>
      <vt:lpstr>PowerPoint Presentation</vt:lpstr>
      <vt:lpstr>Project Management Methodologies</vt:lpstr>
      <vt:lpstr>Waterfall</vt:lpstr>
      <vt:lpstr>PowerPoint Presentation</vt:lpstr>
      <vt:lpstr>Agile  </vt:lpstr>
      <vt:lpstr>PowerPoint Presentation</vt:lpstr>
      <vt:lpstr>Agile VS Waterfall</vt:lpstr>
      <vt:lpstr>PowerPoint Presentation</vt:lpstr>
      <vt:lpstr>Agile Manifesto[4]</vt:lpstr>
      <vt:lpstr>PowerPoint Presentation</vt:lpstr>
      <vt:lpstr>Scrum Artifacts</vt:lpstr>
      <vt:lpstr>Scrum Artifacts (cont.)</vt:lpstr>
      <vt:lpstr>PowerPoint Presentation</vt:lpstr>
      <vt:lpstr>PowerPoint Presentation</vt:lpstr>
      <vt:lpstr>PowerPoint Presentation</vt:lpstr>
      <vt:lpstr>PowerPoint Presentation</vt:lpstr>
      <vt:lpstr>Scrum Workflow</vt:lpstr>
      <vt:lpstr>Scrum Workflow (cont.)</vt:lpstr>
      <vt:lpstr>PowerPoint Presentation</vt:lpstr>
      <vt:lpstr>PowerPoint Presentation</vt:lpstr>
      <vt:lpstr>PowerPoint Presentation</vt:lpstr>
      <vt:lpstr>PowerPoint Presentation</vt:lpstr>
      <vt:lpstr>PowerPoint Presentation</vt:lpstr>
      <vt:lpstr>Agile in research</vt:lpstr>
      <vt:lpstr>PowerPoint Presentation</vt:lpstr>
      <vt:lpstr>Project Definition / Grant Writing  </vt:lpstr>
      <vt:lpstr>Planning</vt:lpstr>
      <vt:lpstr>Project Execution</vt:lpstr>
      <vt:lpstr>Security Considerations</vt:lpstr>
      <vt:lpstr>Project Closure / Maintenance</vt:lpstr>
      <vt:lpstr>Tools</vt:lpstr>
      <vt:lpstr>PowerPoint Presentation</vt:lpstr>
      <vt:lpstr>References:</vt:lpstr>
      <vt:lpstr>PowerPoint Presentation</vt:lpstr>
    </vt:vector>
  </TitlesOfParts>
  <Company>Sockeye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OHSU</dc:creator>
  <cp:lastModifiedBy>Justin Ramsdill</cp:lastModifiedBy>
  <cp:revision>420</cp:revision>
  <dcterms:created xsi:type="dcterms:W3CDTF">2015-05-18T16:26:35Z</dcterms:created>
  <dcterms:modified xsi:type="dcterms:W3CDTF">2018-09-21T15:59:14Z</dcterms:modified>
</cp:coreProperties>
</file>